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89" r:id="rId4"/>
    <p:sldId id="258" r:id="rId5"/>
    <p:sldId id="259" r:id="rId6"/>
    <p:sldId id="260" r:id="rId7"/>
    <p:sldId id="266" r:id="rId8"/>
    <p:sldId id="287" r:id="rId9"/>
    <p:sldId id="288" r:id="rId10"/>
    <p:sldId id="263" r:id="rId11"/>
    <p:sldId id="264" r:id="rId12"/>
    <p:sldId id="265" r:id="rId13"/>
    <p:sldId id="261" r:id="rId14"/>
    <p:sldId id="262" r:id="rId15"/>
    <p:sldId id="286" r:id="rId16"/>
    <p:sldId id="285" r:id="rId17"/>
    <p:sldId id="283" r:id="rId18"/>
    <p:sldId id="282" r:id="rId19"/>
    <p:sldId id="280" r:id="rId20"/>
    <p:sldId id="279" r:id="rId21"/>
    <p:sldId id="278" r:id="rId22"/>
    <p:sldId id="269" r:id="rId23"/>
    <p:sldId id="274" r:id="rId24"/>
    <p:sldId id="275" r:id="rId25"/>
    <p:sldId id="276" r:id="rId26"/>
    <p:sldId id="27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sha Sapino" initials="MS" lastIdx="1" clrIdx="0">
    <p:extLst>
      <p:ext uri="{19B8F6BF-5375-455C-9EA6-DF929625EA0E}">
        <p15:presenceInfo xmlns:p15="http://schemas.microsoft.com/office/powerpoint/2012/main" userId="S-1-5-21-3266072670-1241561447-1830038246-59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1E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2" autoAdjust="0"/>
    <p:restoredTop sz="94660"/>
  </p:normalViewPr>
  <p:slideViewPr>
    <p:cSldViewPr snapToGrid="0">
      <p:cViewPr varScale="1">
        <p:scale>
          <a:sx n="106" d="100"/>
          <a:sy n="106" d="100"/>
        </p:scale>
        <p:origin x="50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2-28T11:17:35.696" idx="1">
    <p:pos x="10" y="10"/>
    <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8489C4-E347-4142-9DBC-49BBA5AD57D0}" type="datetimeFigureOut">
              <a:rPr lang="en-US" smtClean="0"/>
              <a:t>9/6/2023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EC631D-4D5F-4A59-A6E6-2A66D089A9B7}" type="slidenum">
              <a:rPr lang="en-US" smtClean="0"/>
              <a:t>‹#›</a:t>
            </a:fld>
            <a:endParaRPr lang="en-US"/>
          </a:p>
        </p:txBody>
      </p:sp>
    </p:spTree>
    <p:extLst>
      <p:ext uri="{BB962C8B-B14F-4D97-AF65-F5344CB8AC3E}">
        <p14:creationId xmlns:p14="http://schemas.microsoft.com/office/powerpoint/2010/main" val="2606406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folks in the financial industry sure do love our acronyms</a:t>
            </a:r>
          </a:p>
        </p:txBody>
      </p:sp>
      <p:sp>
        <p:nvSpPr>
          <p:cNvPr id="4" name="Slide Number Placeholder 3"/>
          <p:cNvSpPr>
            <a:spLocks noGrp="1"/>
          </p:cNvSpPr>
          <p:nvPr>
            <p:ph type="sldNum" sz="quarter" idx="10"/>
          </p:nvPr>
        </p:nvSpPr>
        <p:spPr/>
        <p:txBody>
          <a:bodyPr/>
          <a:lstStyle/>
          <a:p>
            <a:fld id="{BDEC631D-4D5F-4A59-A6E6-2A66D089A9B7}" type="slidenum">
              <a:rPr lang="en-US" smtClean="0"/>
              <a:t>5</a:t>
            </a:fld>
            <a:endParaRPr lang="en-US"/>
          </a:p>
        </p:txBody>
      </p:sp>
    </p:spTree>
    <p:extLst>
      <p:ext uri="{BB962C8B-B14F-4D97-AF65-F5344CB8AC3E}">
        <p14:creationId xmlns:p14="http://schemas.microsoft.com/office/powerpoint/2010/main" val="1825917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basically money laundering is a way to make dirty money clean…hence the Laundering of Money.  There are three phases of money laundering. </a:t>
            </a:r>
          </a:p>
          <a:p>
            <a:r>
              <a:rPr lang="en-US" dirty="0"/>
              <a:t>Placement example: moving currency and monetary instruments out of the country  </a:t>
            </a:r>
          </a:p>
          <a:p>
            <a:r>
              <a:rPr lang="en-US" dirty="0"/>
              <a:t>Layering example: converting cash into monetary instruments (which is why you have to keep a monetary instrument log)</a:t>
            </a:r>
          </a:p>
          <a:p>
            <a:r>
              <a:rPr lang="en-US" dirty="0"/>
              <a:t>Integration example: Front companies.  Ever see Breaking Bad?  His car wash was a front company</a:t>
            </a:r>
          </a:p>
        </p:txBody>
      </p:sp>
      <p:sp>
        <p:nvSpPr>
          <p:cNvPr id="4" name="Slide Number Placeholder 3"/>
          <p:cNvSpPr>
            <a:spLocks noGrp="1"/>
          </p:cNvSpPr>
          <p:nvPr>
            <p:ph type="sldNum" sz="quarter" idx="10"/>
          </p:nvPr>
        </p:nvSpPr>
        <p:spPr/>
        <p:txBody>
          <a:bodyPr/>
          <a:lstStyle/>
          <a:p>
            <a:fld id="{BDEC631D-4D5F-4A59-A6E6-2A66D089A9B7}" type="slidenum">
              <a:rPr lang="en-US" smtClean="0"/>
              <a:t>6</a:t>
            </a:fld>
            <a:endParaRPr lang="en-US"/>
          </a:p>
        </p:txBody>
      </p:sp>
    </p:spTree>
    <p:extLst>
      <p:ext uri="{BB962C8B-B14F-4D97-AF65-F5344CB8AC3E}">
        <p14:creationId xmlns:p14="http://schemas.microsoft.com/office/powerpoint/2010/main" val="136842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also three specific marijuana related SARs that we will discuss in a moment</a:t>
            </a:r>
          </a:p>
        </p:txBody>
      </p:sp>
      <p:sp>
        <p:nvSpPr>
          <p:cNvPr id="4" name="Slide Number Placeholder 3"/>
          <p:cNvSpPr>
            <a:spLocks noGrp="1"/>
          </p:cNvSpPr>
          <p:nvPr>
            <p:ph type="sldNum" sz="quarter" idx="10"/>
          </p:nvPr>
        </p:nvSpPr>
        <p:spPr/>
        <p:txBody>
          <a:bodyPr/>
          <a:lstStyle/>
          <a:p>
            <a:fld id="{BDEC631D-4D5F-4A59-A6E6-2A66D089A9B7}" type="slidenum">
              <a:rPr lang="en-US" smtClean="0"/>
              <a:t>7</a:t>
            </a:fld>
            <a:endParaRPr lang="en-US"/>
          </a:p>
        </p:txBody>
      </p:sp>
    </p:spTree>
    <p:extLst>
      <p:ext uri="{BB962C8B-B14F-4D97-AF65-F5344CB8AC3E}">
        <p14:creationId xmlns:p14="http://schemas.microsoft.com/office/powerpoint/2010/main" val="3316609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your account opening procedures include a CIP card?</a:t>
            </a:r>
          </a:p>
          <a:p>
            <a:r>
              <a:rPr lang="en-US" dirty="0"/>
              <a:t>EDD – Enhanced Due Diligence</a:t>
            </a:r>
          </a:p>
        </p:txBody>
      </p:sp>
      <p:sp>
        <p:nvSpPr>
          <p:cNvPr id="4" name="Slide Number Placeholder 3"/>
          <p:cNvSpPr>
            <a:spLocks noGrp="1"/>
          </p:cNvSpPr>
          <p:nvPr>
            <p:ph type="sldNum" sz="quarter" idx="10"/>
          </p:nvPr>
        </p:nvSpPr>
        <p:spPr/>
        <p:txBody>
          <a:bodyPr/>
          <a:lstStyle/>
          <a:p>
            <a:fld id="{BDEC631D-4D5F-4A59-A6E6-2A66D089A9B7}" type="slidenum">
              <a:rPr lang="en-US" smtClean="0"/>
              <a:t>10</a:t>
            </a:fld>
            <a:endParaRPr lang="en-US"/>
          </a:p>
        </p:txBody>
      </p:sp>
    </p:spTree>
    <p:extLst>
      <p:ext uri="{BB962C8B-B14F-4D97-AF65-F5344CB8AC3E}">
        <p14:creationId xmlns:p14="http://schemas.microsoft.com/office/powerpoint/2010/main" val="1949121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of these will pertain to your corporate members but for Natural Person, are you asking occupation? </a:t>
            </a:r>
          </a:p>
          <a:p>
            <a:r>
              <a:rPr lang="en-US" dirty="0"/>
              <a:t>The FFIEC BSA Info Base has a customer due diligence guidance of what should be included in your policies, procedures and processes. </a:t>
            </a:r>
          </a:p>
        </p:txBody>
      </p:sp>
      <p:sp>
        <p:nvSpPr>
          <p:cNvPr id="4" name="Slide Number Placeholder 3"/>
          <p:cNvSpPr>
            <a:spLocks noGrp="1"/>
          </p:cNvSpPr>
          <p:nvPr>
            <p:ph type="sldNum" sz="quarter" idx="10"/>
          </p:nvPr>
        </p:nvSpPr>
        <p:spPr/>
        <p:txBody>
          <a:bodyPr/>
          <a:lstStyle/>
          <a:p>
            <a:fld id="{BDEC631D-4D5F-4A59-A6E6-2A66D089A9B7}" type="slidenum">
              <a:rPr lang="en-US" smtClean="0"/>
              <a:t>12</a:t>
            </a:fld>
            <a:endParaRPr lang="en-US"/>
          </a:p>
        </p:txBody>
      </p:sp>
    </p:spTree>
    <p:extLst>
      <p:ext uri="{BB962C8B-B14F-4D97-AF65-F5344CB8AC3E}">
        <p14:creationId xmlns:p14="http://schemas.microsoft.com/office/powerpoint/2010/main" val="269568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are ultimately responsible for…</a:t>
            </a:r>
          </a:p>
        </p:txBody>
      </p:sp>
      <p:sp>
        <p:nvSpPr>
          <p:cNvPr id="4" name="Slide Number Placeholder 3"/>
          <p:cNvSpPr>
            <a:spLocks noGrp="1"/>
          </p:cNvSpPr>
          <p:nvPr>
            <p:ph type="sldNum" sz="quarter" idx="10"/>
          </p:nvPr>
        </p:nvSpPr>
        <p:spPr/>
        <p:txBody>
          <a:bodyPr/>
          <a:lstStyle/>
          <a:p>
            <a:fld id="{BDEC631D-4D5F-4A59-A6E6-2A66D089A9B7}" type="slidenum">
              <a:rPr lang="en-US" smtClean="0"/>
              <a:t>13</a:t>
            </a:fld>
            <a:endParaRPr lang="en-US"/>
          </a:p>
        </p:txBody>
      </p:sp>
    </p:spTree>
    <p:extLst>
      <p:ext uri="{BB962C8B-B14F-4D97-AF65-F5344CB8AC3E}">
        <p14:creationId xmlns:p14="http://schemas.microsoft.com/office/powerpoint/2010/main" val="910173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ultimate types of risks addressed in BSA.  Inherent Risk represents the amount of risk that exists in the absence of controls.  Residual risk is the amount of risk that remains after controls are accounted for.   Make sure the risk assessment identifies the risk left over once the Inherent risk is identified.  </a:t>
            </a:r>
          </a:p>
        </p:txBody>
      </p:sp>
      <p:sp>
        <p:nvSpPr>
          <p:cNvPr id="4" name="Slide Number Placeholder 3"/>
          <p:cNvSpPr>
            <a:spLocks noGrp="1"/>
          </p:cNvSpPr>
          <p:nvPr>
            <p:ph type="sldNum" sz="quarter" idx="10"/>
          </p:nvPr>
        </p:nvSpPr>
        <p:spPr/>
        <p:txBody>
          <a:bodyPr/>
          <a:lstStyle/>
          <a:p>
            <a:fld id="{BDEC631D-4D5F-4A59-A6E6-2A66D089A9B7}" type="slidenum">
              <a:rPr lang="en-US" smtClean="0"/>
              <a:t>14</a:t>
            </a:fld>
            <a:endParaRPr lang="en-US"/>
          </a:p>
        </p:txBody>
      </p:sp>
    </p:spTree>
    <p:extLst>
      <p:ext uri="{BB962C8B-B14F-4D97-AF65-F5344CB8AC3E}">
        <p14:creationId xmlns:p14="http://schemas.microsoft.com/office/powerpoint/2010/main" val="621616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screen shot is also from the FFIEC BSA info base</a:t>
            </a:r>
          </a:p>
          <a:p>
            <a:r>
              <a:rPr lang="en-US" dirty="0"/>
              <a:t>It stresses on the importance of having a strong BSA compliance program in place</a:t>
            </a:r>
          </a:p>
        </p:txBody>
      </p:sp>
      <p:sp>
        <p:nvSpPr>
          <p:cNvPr id="4" name="Slide Number Placeholder 3"/>
          <p:cNvSpPr>
            <a:spLocks noGrp="1"/>
          </p:cNvSpPr>
          <p:nvPr>
            <p:ph type="sldNum" sz="quarter" idx="10"/>
          </p:nvPr>
        </p:nvSpPr>
        <p:spPr/>
        <p:txBody>
          <a:bodyPr/>
          <a:lstStyle/>
          <a:p>
            <a:fld id="{BDEC631D-4D5F-4A59-A6E6-2A66D089A9B7}" type="slidenum">
              <a:rPr lang="en-US" smtClean="0"/>
              <a:t>24</a:t>
            </a:fld>
            <a:endParaRPr lang="en-US"/>
          </a:p>
        </p:txBody>
      </p:sp>
    </p:spTree>
    <p:extLst>
      <p:ext uri="{BB962C8B-B14F-4D97-AF65-F5344CB8AC3E}">
        <p14:creationId xmlns:p14="http://schemas.microsoft.com/office/powerpoint/2010/main" val="30291204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194F70C-4F13-428C-A097-44835AB06E1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1E3FE21-72C8-4505-8D0E-B0477AD13F1A}"/>
              </a:ext>
            </a:extLst>
          </p:cNvPr>
          <p:cNvSpPr>
            <a:spLocks noGrp="1"/>
          </p:cNvSpPr>
          <p:nvPr>
            <p:ph type="ctrTitle"/>
          </p:nvPr>
        </p:nvSpPr>
        <p:spPr>
          <a:xfrm>
            <a:off x="1524000" y="2582822"/>
            <a:ext cx="9144000" cy="1630763"/>
          </a:xfrm>
        </p:spPr>
        <p:txBody>
          <a:bodyPr anchor="b"/>
          <a:lstStyle>
            <a:lvl1pPr algn="ctr">
              <a:defRPr sz="600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46BA24F1-41EB-44E6-AEE8-8972C0427754}"/>
              </a:ext>
            </a:extLst>
          </p:cNvPr>
          <p:cNvSpPr>
            <a:spLocks noGrp="1"/>
          </p:cNvSpPr>
          <p:nvPr>
            <p:ph type="subTitle" idx="1"/>
          </p:nvPr>
        </p:nvSpPr>
        <p:spPr>
          <a:xfrm>
            <a:off x="1524000" y="4119907"/>
            <a:ext cx="9144000" cy="772425"/>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B05DFB-BF53-42B6-93D1-BA0FDA3E717F}"/>
              </a:ext>
            </a:extLst>
          </p:cNvPr>
          <p:cNvSpPr>
            <a:spLocks noGrp="1"/>
          </p:cNvSpPr>
          <p:nvPr>
            <p:ph type="dt" sz="half" idx="10"/>
          </p:nvPr>
        </p:nvSpPr>
        <p:spPr/>
        <p:txBody>
          <a:bodyPr/>
          <a:lstStyle>
            <a:lvl1pPr>
              <a:defRPr>
                <a:solidFill>
                  <a:schemeClr val="bg1"/>
                </a:solidFill>
              </a:defRPr>
            </a:lvl1pPr>
          </a:lstStyle>
          <a:p>
            <a:fld id="{80803D93-625D-4D1A-A963-D88F04D40E32}" type="datetimeFigureOut">
              <a:rPr lang="en-US" smtClean="0"/>
              <a:pPr/>
              <a:t>9/6/2023</a:t>
            </a:fld>
            <a:endParaRPr lang="en-US"/>
          </a:p>
        </p:txBody>
      </p:sp>
      <p:sp>
        <p:nvSpPr>
          <p:cNvPr id="5" name="Footer Placeholder 4">
            <a:extLst>
              <a:ext uri="{FF2B5EF4-FFF2-40B4-BE49-F238E27FC236}">
                <a16:creationId xmlns:a16="http://schemas.microsoft.com/office/drawing/2014/main" id="{5013936A-E5DE-41E3-A069-FD213E7BC0EC}"/>
              </a:ext>
            </a:extLst>
          </p:cNvPr>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a:extLst>
              <a:ext uri="{FF2B5EF4-FFF2-40B4-BE49-F238E27FC236}">
                <a16:creationId xmlns:a16="http://schemas.microsoft.com/office/drawing/2014/main" id="{7F1B626C-2DA4-46ED-B94D-84A23E06E37B}"/>
              </a:ext>
            </a:extLst>
          </p:cNvPr>
          <p:cNvSpPr>
            <a:spLocks noGrp="1"/>
          </p:cNvSpPr>
          <p:nvPr>
            <p:ph type="sldNum" sz="quarter" idx="12"/>
          </p:nvPr>
        </p:nvSpPr>
        <p:spPr/>
        <p:txBody>
          <a:bodyPr/>
          <a:lstStyle>
            <a:lvl1pPr>
              <a:defRPr>
                <a:solidFill>
                  <a:schemeClr val="bg1"/>
                </a:solidFill>
              </a:defRPr>
            </a:lvl1pPr>
          </a:lstStyle>
          <a:p>
            <a:fld id="{EBF8EC60-DEC0-4356-BDCE-5D9E84A19202}" type="slidenum">
              <a:rPr lang="en-US" smtClean="0"/>
              <a:pPr/>
              <a:t>‹#›</a:t>
            </a:fld>
            <a:endParaRPr lang="en-US"/>
          </a:p>
        </p:txBody>
      </p:sp>
    </p:spTree>
    <p:extLst>
      <p:ext uri="{BB962C8B-B14F-4D97-AF65-F5344CB8AC3E}">
        <p14:creationId xmlns:p14="http://schemas.microsoft.com/office/powerpoint/2010/main" val="772957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4BA85F5-FED1-4199-B67B-96F4E0EAD38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E0B3BE8-95E1-4EE4-859E-BBE9385C21D6}"/>
              </a:ext>
            </a:extLst>
          </p:cNvPr>
          <p:cNvSpPr>
            <a:spLocks noGrp="1"/>
          </p:cNvSpPr>
          <p:nvPr>
            <p:ph type="title"/>
          </p:nvPr>
        </p:nvSpPr>
        <p:spPr>
          <a:xfrm>
            <a:off x="838200" y="1248338"/>
            <a:ext cx="10515600" cy="1205057"/>
          </a:xfrm>
        </p:spPr>
        <p:txBody>
          <a:bodyPr/>
          <a:lstStyle>
            <a:lvl1pPr>
              <a:defRPr b="1">
                <a:solidFill>
                  <a:srgbClr val="BF1E2E"/>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FA22F563-A5CA-4280-88EB-B397846B8891}"/>
              </a:ext>
            </a:extLst>
          </p:cNvPr>
          <p:cNvSpPr>
            <a:spLocks noGrp="1"/>
          </p:cNvSpPr>
          <p:nvPr>
            <p:ph idx="1"/>
          </p:nvPr>
        </p:nvSpPr>
        <p:spPr>
          <a:xfrm>
            <a:off x="838200" y="2584221"/>
            <a:ext cx="10515600" cy="359614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EC2CC1-87F6-4F9F-B2EF-5A5AE818FA82}"/>
              </a:ext>
            </a:extLst>
          </p:cNvPr>
          <p:cNvSpPr>
            <a:spLocks noGrp="1"/>
          </p:cNvSpPr>
          <p:nvPr>
            <p:ph type="dt" sz="half" idx="10"/>
          </p:nvPr>
        </p:nvSpPr>
        <p:spPr/>
        <p:txBody>
          <a:bodyPr/>
          <a:lstStyle/>
          <a:p>
            <a:fld id="{80803D93-625D-4D1A-A963-D88F04D40E32}" type="datetimeFigureOut">
              <a:rPr lang="en-US" smtClean="0"/>
              <a:t>9/6/2023</a:t>
            </a:fld>
            <a:endParaRPr lang="en-US"/>
          </a:p>
        </p:txBody>
      </p:sp>
      <p:sp>
        <p:nvSpPr>
          <p:cNvPr id="5" name="Footer Placeholder 4">
            <a:extLst>
              <a:ext uri="{FF2B5EF4-FFF2-40B4-BE49-F238E27FC236}">
                <a16:creationId xmlns:a16="http://schemas.microsoft.com/office/drawing/2014/main" id="{A3ABB752-A4E9-410E-A1E1-87D0D7296C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56BEA0-4DD8-4F84-B4BC-989A7666C6C5}"/>
              </a:ext>
            </a:extLst>
          </p:cNvPr>
          <p:cNvSpPr>
            <a:spLocks noGrp="1"/>
          </p:cNvSpPr>
          <p:nvPr>
            <p:ph type="sldNum" sz="quarter" idx="12"/>
          </p:nvPr>
        </p:nvSpPr>
        <p:spPr/>
        <p:txBody>
          <a:bodyPr/>
          <a:lstStyle/>
          <a:p>
            <a:fld id="{EBF8EC60-DEC0-4356-BDCE-5D9E84A19202}" type="slidenum">
              <a:rPr lang="en-US" smtClean="0"/>
              <a:t>‹#›</a:t>
            </a:fld>
            <a:endParaRPr lang="en-US"/>
          </a:p>
        </p:txBody>
      </p:sp>
    </p:spTree>
    <p:extLst>
      <p:ext uri="{BB962C8B-B14F-4D97-AF65-F5344CB8AC3E}">
        <p14:creationId xmlns:p14="http://schemas.microsoft.com/office/powerpoint/2010/main" val="2041382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9949E59-0E03-4F8A-95DA-BC03295F90D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0CEC60B-D808-4491-8A61-53BD5D3556FA}"/>
              </a:ext>
            </a:extLst>
          </p:cNvPr>
          <p:cNvSpPr>
            <a:spLocks noGrp="1"/>
          </p:cNvSpPr>
          <p:nvPr>
            <p:ph type="title"/>
          </p:nvPr>
        </p:nvSpPr>
        <p:spPr>
          <a:xfrm>
            <a:off x="831850" y="1709738"/>
            <a:ext cx="10515600" cy="2852737"/>
          </a:xfrm>
        </p:spPr>
        <p:txBody>
          <a:bodyPr anchor="b"/>
          <a:lstStyle>
            <a:lvl1pPr>
              <a:defRPr sz="6000" b="1">
                <a:solidFill>
                  <a:srgbClr val="BF1E2E"/>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C2D11C9C-B77A-44C3-997F-ADA50C3AFF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0CFF930-A196-49E9-BC91-7E6287121A1D}"/>
              </a:ext>
            </a:extLst>
          </p:cNvPr>
          <p:cNvSpPr>
            <a:spLocks noGrp="1"/>
          </p:cNvSpPr>
          <p:nvPr>
            <p:ph type="dt" sz="half" idx="10"/>
          </p:nvPr>
        </p:nvSpPr>
        <p:spPr/>
        <p:txBody>
          <a:bodyPr/>
          <a:lstStyle/>
          <a:p>
            <a:fld id="{80803D93-625D-4D1A-A963-D88F04D40E32}" type="datetimeFigureOut">
              <a:rPr lang="en-US" smtClean="0"/>
              <a:t>9/6/2023</a:t>
            </a:fld>
            <a:endParaRPr lang="en-US"/>
          </a:p>
        </p:txBody>
      </p:sp>
      <p:sp>
        <p:nvSpPr>
          <p:cNvPr id="5" name="Footer Placeholder 4">
            <a:extLst>
              <a:ext uri="{FF2B5EF4-FFF2-40B4-BE49-F238E27FC236}">
                <a16:creationId xmlns:a16="http://schemas.microsoft.com/office/drawing/2014/main" id="{5FCBDB90-F0BC-4F95-B675-E587891D47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3F3623-70BE-4EE9-A8B7-6B2D9F4B8E1A}"/>
              </a:ext>
            </a:extLst>
          </p:cNvPr>
          <p:cNvSpPr>
            <a:spLocks noGrp="1"/>
          </p:cNvSpPr>
          <p:nvPr>
            <p:ph type="sldNum" sz="quarter" idx="12"/>
          </p:nvPr>
        </p:nvSpPr>
        <p:spPr/>
        <p:txBody>
          <a:bodyPr/>
          <a:lstStyle/>
          <a:p>
            <a:fld id="{EBF8EC60-DEC0-4356-BDCE-5D9E84A19202}" type="slidenum">
              <a:rPr lang="en-US" smtClean="0"/>
              <a:t>‹#›</a:t>
            </a:fld>
            <a:endParaRPr lang="en-US"/>
          </a:p>
        </p:txBody>
      </p:sp>
    </p:spTree>
    <p:extLst>
      <p:ext uri="{BB962C8B-B14F-4D97-AF65-F5344CB8AC3E}">
        <p14:creationId xmlns:p14="http://schemas.microsoft.com/office/powerpoint/2010/main" val="527829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E31CCDB-A23F-4D16-9870-5FB4FFB2B6E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5F47CE8-87F1-45FF-97D2-9904EB8FB8FB}"/>
              </a:ext>
            </a:extLst>
          </p:cNvPr>
          <p:cNvSpPr>
            <a:spLocks noGrp="1"/>
          </p:cNvSpPr>
          <p:nvPr>
            <p:ph type="title"/>
          </p:nvPr>
        </p:nvSpPr>
        <p:spPr>
          <a:xfrm>
            <a:off x="838200" y="1233098"/>
            <a:ext cx="10515600" cy="1205057"/>
          </a:xfrm>
        </p:spPr>
        <p:txBody>
          <a:bodyPr/>
          <a:lstStyle>
            <a:lvl1pPr>
              <a:defRPr b="1">
                <a:solidFill>
                  <a:srgbClr val="BF1E2E"/>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85EE289B-61EF-4579-8DAE-532E9C51074A}"/>
              </a:ext>
            </a:extLst>
          </p:cNvPr>
          <p:cNvSpPr>
            <a:spLocks noGrp="1"/>
          </p:cNvSpPr>
          <p:nvPr>
            <p:ph sz="half" idx="1"/>
          </p:nvPr>
        </p:nvSpPr>
        <p:spPr>
          <a:xfrm>
            <a:off x="838200" y="2584221"/>
            <a:ext cx="5181600" cy="359614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4F62F35-95E0-486C-9506-8BD489F927AF}"/>
              </a:ext>
            </a:extLst>
          </p:cNvPr>
          <p:cNvSpPr>
            <a:spLocks noGrp="1"/>
          </p:cNvSpPr>
          <p:nvPr>
            <p:ph sz="half" idx="2"/>
          </p:nvPr>
        </p:nvSpPr>
        <p:spPr>
          <a:xfrm>
            <a:off x="6172200" y="2584221"/>
            <a:ext cx="5181600" cy="359614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BC3B6C9-B5B6-4F4D-A12E-4401DA27C26E}"/>
              </a:ext>
            </a:extLst>
          </p:cNvPr>
          <p:cNvSpPr>
            <a:spLocks noGrp="1"/>
          </p:cNvSpPr>
          <p:nvPr>
            <p:ph type="dt" sz="half" idx="10"/>
          </p:nvPr>
        </p:nvSpPr>
        <p:spPr/>
        <p:txBody>
          <a:bodyPr/>
          <a:lstStyle/>
          <a:p>
            <a:fld id="{80803D93-625D-4D1A-A963-D88F04D40E32}" type="datetimeFigureOut">
              <a:rPr lang="en-US" smtClean="0"/>
              <a:t>9/6/2023</a:t>
            </a:fld>
            <a:endParaRPr lang="en-US"/>
          </a:p>
        </p:txBody>
      </p:sp>
      <p:sp>
        <p:nvSpPr>
          <p:cNvPr id="6" name="Footer Placeholder 5">
            <a:extLst>
              <a:ext uri="{FF2B5EF4-FFF2-40B4-BE49-F238E27FC236}">
                <a16:creationId xmlns:a16="http://schemas.microsoft.com/office/drawing/2014/main" id="{3497A1A3-66FD-4CF4-A6A9-969C32BA35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53E894-ABE3-43C8-A9CA-28D1854AF334}"/>
              </a:ext>
            </a:extLst>
          </p:cNvPr>
          <p:cNvSpPr>
            <a:spLocks noGrp="1"/>
          </p:cNvSpPr>
          <p:nvPr>
            <p:ph type="sldNum" sz="quarter" idx="12"/>
          </p:nvPr>
        </p:nvSpPr>
        <p:spPr/>
        <p:txBody>
          <a:bodyPr/>
          <a:lstStyle/>
          <a:p>
            <a:fld id="{EBF8EC60-DEC0-4356-BDCE-5D9E84A19202}" type="slidenum">
              <a:rPr lang="en-US" smtClean="0"/>
              <a:t>‹#›</a:t>
            </a:fld>
            <a:endParaRPr lang="en-US"/>
          </a:p>
        </p:txBody>
      </p:sp>
    </p:spTree>
    <p:extLst>
      <p:ext uri="{BB962C8B-B14F-4D97-AF65-F5344CB8AC3E}">
        <p14:creationId xmlns:p14="http://schemas.microsoft.com/office/powerpoint/2010/main" val="10561304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gi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BC564C4-EB20-4B4E-BAB9-926CE8925EB0}"/>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9A7DBE5E-E2E7-412D-817A-083037D15E4C}"/>
              </a:ext>
            </a:extLst>
          </p:cNvPr>
          <p:cNvSpPr>
            <a:spLocks noGrp="1"/>
          </p:cNvSpPr>
          <p:nvPr>
            <p:ph type="title"/>
          </p:nvPr>
        </p:nvSpPr>
        <p:spPr>
          <a:xfrm>
            <a:off x="838200" y="1233098"/>
            <a:ext cx="10515600" cy="120505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1C17B35-1FD9-4637-B6A6-5D453175596B}"/>
              </a:ext>
            </a:extLst>
          </p:cNvPr>
          <p:cNvSpPr>
            <a:spLocks noGrp="1"/>
          </p:cNvSpPr>
          <p:nvPr>
            <p:ph type="body" idx="1"/>
          </p:nvPr>
        </p:nvSpPr>
        <p:spPr>
          <a:xfrm>
            <a:off x="838200" y="2568981"/>
            <a:ext cx="10515600" cy="359614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A58EA8B-1EAC-4870-B991-6157EAB2B2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803D93-625D-4D1A-A963-D88F04D40E32}" type="datetimeFigureOut">
              <a:rPr lang="en-US" smtClean="0"/>
              <a:t>9/6/2023</a:t>
            </a:fld>
            <a:endParaRPr lang="en-US"/>
          </a:p>
        </p:txBody>
      </p:sp>
      <p:sp>
        <p:nvSpPr>
          <p:cNvPr id="5" name="Footer Placeholder 4">
            <a:extLst>
              <a:ext uri="{FF2B5EF4-FFF2-40B4-BE49-F238E27FC236}">
                <a16:creationId xmlns:a16="http://schemas.microsoft.com/office/drawing/2014/main" id="{FF173ABA-BA01-425F-986B-4BC853C29E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513727A-6C59-4394-A8EF-B2B1CF2573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F8EC60-DEC0-4356-BDCE-5D9E84A19202}" type="slidenum">
              <a:rPr lang="en-US" smtClean="0"/>
              <a:t>‹#›</a:t>
            </a:fld>
            <a:endParaRPr lang="en-US"/>
          </a:p>
        </p:txBody>
      </p:sp>
    </p:spTree>
    <p:extLst>
      <p:ext uri="{BB962C8B-B14F-4D97-AF65-F5344CB8AC3E}">
        <p14:creationId xmlns:p14="http://schemas.microsoft.com/office/powerpoint/2010/main" val="3866640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sz="4400" b="1" kern="1200">
          <a:solidFill>
            <a:srgbClr val="BF1E2E"/>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ecfr.gov/cgi-bin/retrieveECFR?gp=1&amp;SID=67aaa85c6be4af84da3bdc33f6452fc6&amp;ty=HTML&amp;h=L&amp;n=31y3.1.6.1.2&amp;r=PART#31:3.1.6.1.2.2.3.4" TargetMode="External"/><Relationship Id="rId2" Type="http://schemas.openxmlformats.org/officeDocument/2006/relationships/hyperlink" Target="http://www.gpo.gov/fdsys/pkg/PLAW-107publ56/pdf/PLAW-107publ56.pdf" TargetMode="External"/><Relationship Id="rId1" Type="http://schemas.openxmlformats.org/officeDocument/2006/relationships/slideLayout" Target="../slideLayouts/slideLayout2.xml"/><Relationship Id="rId6" Type="http://schemas.openxmlformats.org/officeDocument/2006/relationships/comments" Target="../comments/comment1.xml"/><Relationship Id="rId5" Type="http://schemas.openxmlformats.org/officeDocument/2006/relationships/hyperlink" Target="http://www.treas.gov/offices/enforcement/ofac/" TargetMode="External"/><Relationship Id="rId4" Type="http://schemas.openxmlformats.org/officeDocument/2006/relationships/hyperlink" Target="https://www.fincen.gov/resources/statutes-regulations/fincens-mandate-congres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Money_launderin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31E28-13E1-4682-8B1A-53561E2FF8FF}"/>
              </a:ext>
            </a:extLst>
          </p:cNvPr>
          <p:cNvSpPr>
            <a:spLocks noGrp="1"/>
          </p:cNvSpPr>
          <p:nvPr>
            <p:ph type="ctrTitle"/>
          </p:nvPr>
        </p:nvSpPr>
        <p:spPr>
          <a:xfrm>
            <a:off x="1524000" y="2972012"/>
            <a:ext cx="9144000" cy="1679943"/>
          </a:xfrm>
        </p:spPr>
        <p:txBody>
          <a:bodyPr anchor="t">
            <a:noAutofit/>
          </a:bodyPr>
          <a:lstStyle/>
          <a:p>
            <a:r>
              <a:rPr lang="en-US" sz="4000" dirty="0"/>
              <a:t>Moon Chapter BSA/OFAC Employee/Volunteer Training</a:t>
            </a:r>
            <a:br>
              <a:rPr lang="en-US" sz="4000" dirty="0"/>
            </a:br>
            <a:r>
              <a:rPr lang="en-US" sz="2800" dirty="0"/>
              <a:t>September 6th, 2023</a:t>
            </a:r>
            <a:endParaRPr lang="en-US" sz="4000" dirty="0"/>
          </a:p>
        </p:txBody>
      </p:sp>
      <p:sp>
        <p:nvSpPr>
          <p:cNvPr id="3" name="Subtitle 2">
            <a:extLst>
              <a:ext uri="{FF2B5EF4-FFF2-40B4-BE49-F238E27FC236}">
                <a16:creationId xmlns:a16="http://schemas.microsoft.com/office/drawing/2014/main" id="{35D56509-68F8-4E3D-9AF8-89C7FD7E9B1F}"/>
              </a:ext>
            </a:extLst>
          </p:cNvPr>
          <p:cNvSpPr>
            <a:spLocks noGrp="1"/>
          </p:cNvSpPr>
          <p:nvPr>
            <p:ph type="subTitle" idx="1"/>
          </p:nvPr>
        </p:nvSpPr>
        <p:spPr>
          <a:xfrm>
            <a:off x="8569842" y="4949247"/>
            <a:ext cx="3501655" cy="1536614"/>
          </a:xfrm>
        </p:spPr>
        <p:txBody>
          <a:bodyPr>
            <a:normAutofit/>
          </a:bodyPr>
          <a:lstStyle/>
          <a:p>
            <a:pPr algn="l"/>
            <a:r>
              <a:rPr lang="en-US" sz="2000" dirty="0"/>
              <a:t>Presented by:</a:t>
            </a:r>
          </a:p>
          <a:p>
            <a:pPr algn="l"/>
            <a:r>
              <a:rPr lang="en-US" sz="2000" dirty="0"/>
              <a:t>Jim Vilker  CAMS, NCCO</a:t>
            </a:r>
          </a:p>
          <a:p>
            <a:pPr algn="l"/>
            <a:r>
              <a:rPr lang="en-US" sz="2000" dirty="0"/>
              <a:t>VP of Professional Services, CU*Answers</a:t>
            </a:r>
          </a:p>
        </p:txBody>
      </p:sp>
    </p:spTree>
    <p:extLst>
      <p:ext uri="{BB962C8B-B14F-4D97-AF65-F5344CB8AC3E}">
        <p14:creationId xmlns:p14="http://schemas.microsoft.com/office/powerpoint/2010/main" val="2176860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FC126-10C2-4344-8180-B9272D8DE1B6}"/>
              </a:ext>
            </a:extLst>
          </p:cNvPr>
          <p:cNvSpPr>
            <a:spLocks noGrp="1"/>
          </p:cNvSpPr>
          <p:nvPr>
            <p:ph type="title"/>
          </p:nvPr>
        </p:nvSpPr>
        <p:spPr/>
        <p:txBody>
          <a:bodyPr>
            <a:normAutofit fontScale="90000"/>
          </a:bodyPr>
          <a:lstStyle/>
          <a:p>
            <a:r>
              <a:rPr lang="en-US" dirty="0"/>
              <a:t>The Important of KYC</a:t>
            </a:r>
            <a:br>
              <a:rPr lang="en-US" dirty="0"/>
            </a:br>
            <a:r>
              <a:rPr lang="en-US" dirty="0"/>
              <a:t>Based upon Section 326 of US Patriot Act</a:t>
            </a:r>
          </a:p>
        </p:txBody>
      </p:sp>
      <p:sp>
        <p:nvSpPr>
          <p:cNvPr id="3" name="Content Placeholder 2">
            <a:extLst>
              <a:ext uri="{FF2B5EF4-FFF2-40B4-BE49-F238E27FC236}">
                <a16:creationId xmlns:a16="http://schemas.microsoft.com/office/drawing/2014/main" id="{0F02B3EB-1A23-43B5-9C01-25DC72D6DB7F}"/>
              </a:ext>
            </a:extLst>
          </p:cNvPr>
          <p:cNvSpPr>
            <a:spLocks noGrp="1"/>
          </p:cNvSpPr>
          <p:nvPr>
            <p:ph idx="1"/>
          </p:nvPr>
        </p:nvSpPr>
        <p:spPr/>
        <p:txBody>
          <a:bodyPr>
            <a:normAutofit fontScale="92500" lnSpcReduction="10000"/>
          </a:bodyPr>
          <a:lstStyle/>
          <a:p>
            <a:pPr marL="0" indent="0">
              <a:buNone/>
            </a:pPr>
            <a:r>
              <a:rPr lang="en-US" i="1" dirty="0"/>
              <a:t>Know Your Customer (member in our case) has been the main focus of all international AML organizations and governing bodies and focuses on CIP</a:t>
            </a:r>
          </a:p>
          <a:p>
            <a:r>
              <a:rPr lang="en-US" i="1" dirty="0"/>
              <a:t>CIP – Customer Identification Program which includes:</a:t>
            </a:r>
          </a:p>
          <a:p>
            <a:pPr lvl="1"/>
            <a:r>
              <a:rPr lang="en-US" dirty="0"/>
              <a:t>Documentary requirements</a:t>
            </a:r>
          </a:p>
          <a:p>
            <a:pPr lvl="2"/>
            <a:r>
              <a:rPr lang="en-US" dirty="0"/>
              <a:t>Determining the identity</a:t>
            </a:r>
          </a:p>
          <a:p>
            <a:pPr lvl="2"/>
            <a:r>
              <a:rPr lang="en-US" dirty="0"/>
              <a:t>Source of account funding</a:t>
            </a:r>
          </a:p>
          <a:p>
            <a:pPr lvl="2"/>
            <a:r>
              <a:rPr lang="en-US" dirty="0"/>
              <a:t>Anticipated activities</a:t>
            </a:r>
          </a:p>
          <a:p>
            <a:pPr lvl="1"/>
            <a:r>
              <a:rPr lang="en-US" dirty="0"/>
              <a:t>Disclosure requirements</a:t>
            </a:r>
          </a:p>
          <a:p>
            <a:pPr lvl="1"/>
            <a:r>
              <a:rPr lang="en-US" dirty="0"/>
              <a:t>ID requirements</a:t>
            </a:r>
          </a:p>
          <a:p>
            <a:pPr lvl="1"/>
            <a:r>
              <a:rPr lang="en-US" dirty="0"/>
              <a:t>Procedures for high-risk accounts…. EDD</a:t>
            </a:r>
          </a:p>
          <a:p>
            <a:endParaRPr lang="en-US" dirty="0"/>
          </a:p>
        </p:txBody>
      </p:sp>
    </p:spTree>
    <p:extLst>
      <p:ext uri="{BB962C8B-B14F-4D97-AF65-F5344CB8AC3E}">
        <p14:creationId xmlns:p14="http://schemas.microsoft.com/office/powerpoint/2010/main" val="1069830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CC760-9A0F-4D64-B36A-6A9A43B19589}"/>
              </a:ext>
            </a:extLst>
          </p:cNvPr>
          <p:cNvSpPr>
            <a:spLocks noGrp="1"/>
          </p:cNvSpPr>
          <p:nvPr>
            <p:ph type="title"/>
          </p:nvPr>
        </p:nvSpPr>
        <p:spPr/>
        <p:txBody>
          <a:bodyPr/>
          <a:lstStyle/>
          <a:p>
            <a:r>
              <a:rPr lang="en-US" dirty="0"/>
              <a:t>High Risk Account Types</a:t>
            </a:r>
          </a:p>
        </p:txBody>
      </p:sp>
      <p:sp>
        <p:nvSpPr>
          <p:cNvPr id="3" name="Content Placeholder 2">
            <a:extLst>
              <a:ext uri="{FF2B5EF4-FFF2-40B4-BE49-F238E27FC236}">
                <a16:creationId xmlns:a16="http://schemas.microsoft.com/office/drawing/2014/main" id="{ED5F790F-1D8E-40F3-ABAA-0D65D05933B3}"/>
              </a:ext>
            </a:extLst>
          </p:cNvPr>
          <p:cNvSpPr>
            <a:spLocks noGrp="1"/>
          </p:cNvSpPr>
          <p:nvPr>
            <p:ph idx="1"/>
          </p:nvPr>
        </p:nvSpPr>
        <p:spPr/>
        <p:txBody>
          <a:bodyPr>
            <a:normAutofit fontScale="47500" lnSpcReduction="20000"/>
          </a:bodyPr>
          <a:lstStyle/>
          <a:p>
            <a:r>
              <a:rPr lang="en-US" dirty="0"/>
              <a:t>Currency exchange houses</a:t>
            </a:r>
          </a:p>
          <a:p>
            <a:r>
              <a:rPr lang="en-US" dirty="0"/>
              <a:t>Money transmitters</a:t>
            </a:r>
          </a:p>
          <a:p>
            <a:r>
              <a:rPr lang="en-US" dirty="0"/>
              <a:t>Marijuana Related Businesses (hydroponics, dispensaries, grow houses, </a:t>
            </a:r>
            <a:r>
              <a:rPr lang="en-US" dirty="0" err="1"/>
              <a:t>etc</a:t>
            </a:r>
            <a:r>
              <a:rPr lang="en-US" dirty="0"/>
              <a:t>)</a:t>
            </a:r>
          </a:p>
          <a:p>
            <a:r>
              <a:rPr lang="en-US" dirty="0"/>
              <a:t>Check cashing facilities</a:t>
            </a:r>
          </a:p>
          <a:p>
            <a:r>
              <a:rPr lang="en-US" dirty="0"/>
              <a:t>Casinos and card clubs</a:t>
            </a:r>
          </a:p>
          <a:p>
            <a:r>
              <a:rPr lang="en-US" dirty="0"/>
              <a:t>Corporations and financial institutions located in tax and/or bank secrecy havens</a:t>
            </a:r>
          </a:p>
          <a:p>
            <a:r>
              <a:rPr lang="en-US" dirty="0"/>
              <a:t>Leather-goods stores</a:t>
            </a:r>
          </a:p>
          <a:p>
            <a:r>
              <a:rPr lang="en-US" dirty="0"/>
              <a:t>Car, boat, and plane dealerships</a:t>
            </a:r>
          </a:p>
          <a:p>
            <a:r>
              <a:rPr lang="en-US" dirty="0"/>
              <a:t>Pawn brokers</a:t>
            </a:r>
          </a:p>
          <a:p>
            <a:r>
              <a:rPr lang="en-US" dirty="0"/>
              <a:t>Ship, bus and plane operators</a:t>
            </a:r>
          </a:p>
          <a:p>
            <a:r>
              <a:rPr lang="en-US" dirty="0"/>
              <a:t>Telemarketers</a:t>
            </a:r>
          </a:p>
          <a:p>
            <a:r>
              <a:rPr lang="en-US" dirty="0"/>
              <a:t>Broker/dealers</a:t>
            </a:r>
          </a:p>
          <a:p>
            <a:r>
              <a:rPr lang="en-US" i="1" dirty="0"/>
              <a:t>New in 2021.  Antiquities and members operating in some types of crypto</a:t>
            </a:r>
          </a:p>
          <a:p>
            <a:endParaRPr lang="en-US" dirty="0"/>
          </a:p>
        </p:txBody>
      </p:sp>
    </p:spTree>
    <p:extLst>
      <p:ext uri="{BB962C8B-B14F-4D97-AF65-F5344CB8AC3E}">
        <p14:creationId xmlns:p14="http://schemas.microsoft.com/office/powerpoint/2010/main" val="1069499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9954B-5398-4222-8ADF-5F160E269929}"/>
              </a:ext>
            </a:extLst>
          </p:cNvPr>
          <p:cNvSpPr>
            <a:spLocks noGrp="1"/>
          </p:cNvSpPr>
          <p:nvPr>
            <p:ph type="title"/>
          </p:nvPr>
        </p:nvSpPr>
        <p:spPr/>
        <p:txBody>
          <a:bodyPr/>
          <a:lstStyle/>
          <a:p>
            <a:r>
              <a:rPr lang="en-US" dirty="0"/>
              <a:t>High Risk Account Types</a:t>
            </a:r>
          </a:p>
        </p:txBody>
      </p:sp>
      <p:sp>
        <p:nvSpPr>
          <p:cNvPr id="3" name="Content Placeholder 2">
            <a:extLst>
              <a:ext uri="{FF2B5EF4-FFF2-40B4-BE49-F238E27FC236}">
                <a16:creationId xmlns:a16="http://schemas.microsoft.com/office/drawing/2014/main" id="{0EBB4900-8A20-4508-8042-769C06DB8632}"/>
              </a:ext>
            </a:extLst>
          </p:cNvPr>
          <p:cNvSpPr>
            <a:spLocks noGrp="1"/>
          </p:cNvSpPr>
          <p:nvPr>
            <p:ph idx="1"/>
          </p:nvPr>
        </p:nvSpPr>
        <p:spPr/>
        <p:txBody>
          <a:bodyPr>
            <a:normAutofit fontScale="92500" lnSpcReduction="20000"/>
          </a:bodyPr>
          <a:lstStyle/>
          <a:p>
            <a:r>
              <a:rPr lang="en-US" dirty="0"/>
              <a:t>Cash-intensive businesses, such as convenience stores, restaurants, retail stores and parking garages</a:t>
            </a:r>
          </a:p>
          <a:p>
            <a:r>
              <a:rPr lang="en-US" dirty="0"/>
              <a:t>Professional service providers (lawyers, accountants, investment brokers, doctors, realtors)</a:t>
            </a:r>
          </a:p>
          <a:p>
            <a:r>
              <a:rPr lang="en-US" dirty="0"/>
              <a:t>Used auto or truck dealers and machine parts manufacturers</a:t>
            </a:r>
          </a:p>
          <a:p>
            <a:r>
              <a:rPr lang="en-US" dirty="0"/>
              <a:t>Travel agencies</a:t>
            </a:r>
          </a:p>
          <a:p>
            <a:r>
              <a:rPr lang="en-US" dirty="0"/>
              <a:t>Jewel, gem and precious metal dealers…new…..antiquities </a:t>
            </a:r>
          </a:p>
          <a:p>
            <a:r>
              <a:rPr lang="en-US" dirty="0"/>
              <a:t>Import/export companies</a:t>
            </a:r>
          </a:p>
          <a:p>
            <a:r>
              <a:rPr lang="en-US" dirty="0"/>
              <a:t>Antiquities</a:t>
            </a:r>
          </a:p>
          <a:p>
            <a:pPr marL="0" indent="0">
              <a:buNone/>
            </a:pPr>
            <a:endParaRPr lang="en-US" dirty="0"/>
          </a:p>
          <a:p>
            <a:endParaRPr lang="en-US" dirty="0"/>
          </a:p>
        </p:txBody>
      </p:sp>
    </p:spTree>
    <p:extLst>
      <p:ext uri="{BB962C8B-B14F-4D97-AF65-F5344CB8AC3E}">
        <p14:creationId xmlns:p14="http://schemas.microsoft.com/office/powerpoint/2010/main" val="1817602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9238A-950A-4676-BFBF-E0BD27D66CB2}"/>
              </a:ext>
            </a:extLst>
          </p:cNvPr>
          <p:cNvSpPr>
            <a:spLocks noGrp="1"/>
          </p:cNvSpPr>
          <p:nvPr>
            <p:ph type="title"/>
          </p:nvPr>
        </p:nvSpPr>
        <p:spPr/>
        <p:txBody>
          <a:bodyPr>
            <a:normAutofit fontScale="90000"/>
          </a:bodyPr>
          <a:lstStyle/>
          <a:p>
            <a:r>
              <a:rPr lang="en-US" dirty="0"/>
              <a:t>What is the Board of Directors Responsibilities?</a:t>
            </a:r>
          </a:p>
        </p:txBody>
      </p:sp>
      <p:sp>
        <p:nvSpPr>
          <p:cNvPr id="3" name="Content Placeholder 2">
            <a:extLst>
              <a:ext uri="{FF2B5EF4-FFF2-40B4-BE49-F238E27FC236}">
                <a16:creationId xmlns:a16="http://schemas.microsoft.com/office/drawing/2014/main" id="{0E4DE57C-E897-4A45-A51A-CDE42CF39711}"/>
              </a:ext>
            </a:extLst>
          </p:cNvPr>
          <p:cNvSpPr>
            <a:spLocks noGrp="1"/>
          </p:cNvSpPr>
          <p:nvPr>
            <p:ph idx="1"/>
          </p:nvPr>
        </p:nvSpPr>
        <p:spPr/>
        <p:txBody>
          <a:bodyPr/>
          <a:lstStyle/>
          <a:p>
            <a:r>
              <a:rPr lang="en-US" dirty="0"/>
              <a:t>Approve AML/OFAC Policies</a:t>
            </a:r>
          </a:p>
          <a:p>
            <a:pPr lvl="1"/>
            <a:r>
              <a:rPr lang="en-US" dirty="0"/>
              <a:t>The importance of a risk assessment</a:t>
            </a:r>
          </a:p>
          <a:p>
            <a:r>
              <a:rPr lang="en-US" dirty="0"/>
              <a:t>Appoint a BSA/OFAC Compliance Officer</a:t>
            </a:r>
          </a:p>
          <a:p>
            <a:r>
              <a:rPr lang="en-US" dirty="0"/>
              <a:t>Have an independent audit performed on a 12 to 18 month cycle</a:t>
            </a:r>
          </a:p>
          <a:p>
            <a:r>
              <a:rPr lang="en-US" dirty="0"/>
              <a:t>Ensure that audit or exam deficiencies are addressed</a:t>
            </a:r>
          </a:p>
          <a:p>
            <a:endParaRPr lang="en-US" dirty="0"/>
          </a:p>
        </p:txBody>
      </p:sp>
    </p:spTree>
    <p:extLst>
      <p:ext uri="{BB962C8B-B14F-4D97-AF65-F5344CB8AC3E}">
        <p14:creationId xmlns:p14="http://schemas.microsoft.com/office/powerpoint/2010/main" val="3620408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1E173-9608-47CE-960D-29F153D7C51E}"/>
              </a:ext>
            </a:extLst>
          </p:cNvPr>
          <p:cNvSpPr>
            <a:spLocks noGrp="1"/>
          </p:cNvSpPr>
          <p:nvPr>
            <p:ph type="title"/>
          </p:nvPr>
        </p:nvSpPr>
        <p:spPr/>
        <p:txBody>
          <a:bodyPr/>
          <a:lstStyle/>
          <a:p>
            <a:r>
              <a:rPr lang="en-US" dirty="0"/>
              <a:t>Risk Assessment</a:t>
            </a:r>
          </a:p>
        </p:txBody>
      </p:sp>
      <p:sp>
        <p:nvSpPr>
          <p:cNvPr id="3" name="Content Placeholder 2">
            <a:extLst>
              <a:ext uri="{FF2B5EF4-FFF2-40B4-BE49-F238E27FC236}">
                <a16:creationId xmlns:a16="http://schemas.microsoft.com/office/drawing/2014/main" id="{1B18564A-25D0-4970-B563-31FC58358792}"/>
              </a:ext>
            </a:extLst>
          </p:cNvPr>
          <p:cNvSpPr>
            <a:spLocks noGrp="1"/>
          </p:cNvSpPr>
          <p:nvPr>
            <p:ph idx="1"/>
          </p:nvPr>
        </p:nvSpPr>
        <p:spPr/>
        <p:txBody>
          <a:bodyPr>
            <a:normAutofit lnSpcReduction="10000"/>
          </a:bodyPr>
          <a:lstStyle/>
          <a:p>
            <a:pPr marL="0" indent="0">
              <a:buNone/>
            </a:pPr>
            <a:r>
              <a:rPr lang="en-US" dirty="0"/>
              <a:t>The entire credit union BSA/OFAC process is based upon the risk assessment.  It should be updated every 12 to 18 months or when there are significant changes to the credit unions:</a:t>
            </a:r>
          </a:p>
          <a:p>
            <a:r>
              <a:rPr lang="en-US" dirty="0"/>
              <a:t>Geography</a:t>
            </a:r>
          </a:p>
          <a:p>
            <a:r>
              <a:rPr lang="en-US" dirty="0"/>
              <a:t>Product or Service Structure</a:t>
            </a:r>
          </a:p>
          <a:p>
            <a:r>
              <a:rPr lang="en-US" dirty="0"/>
              <a:t>Member Type (in this case field of membership)</a:t>
            </a:r>
          </a:p>
          <a:p>
            <a:pPr marL="0" indent="0" algn="ctr">
              <a:buNone/>
            </a:pPr>
            <a:r>
              <a:rPr lang="en-US" i="1" dirty="0">
                <a:solidFill>
                  <a:srgbClr val="FF0000"/>
                </a:solidFill>
              </a:rPr>
              <a:t>A new emphasis is on how we control, mitigate, and understand residual risk</a:t>
            </a:r>
            <a:r>
              <a:rPr lang="en-US" i="1" dirty="0"/>
              <a:t> </a:t>
            </a:r>
          </a:p>
          <a:p>
            <a:endParaRPr lang="en-US" dirty="0"/>
          </a:p>
        </p:txBody>
      </p:sp>
    </p:spTree>
    <p:extLst>
      <p:ext uri="{BB962C8B-B14F-4D97-AF65-F5344CB8AC3E}">
        <p14:creationId xmlns:p14="http://schemas.microsoft.com/office/powerpoint/2010/main" val="2008850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36F27-6895-4315-94B5-955EDB55BA86}"/>
              </a:ext>
            </a:extLst>
          </p:cNvPr>
          <p:cNvSpPr>
            <a:spLocks noGrp="1"/>
          </p:cNvSpPr>
          <p:nvPr>
            <p:ph type="title"/>
          </p:nvPr>
        </p:nvSpPr>
        <p:spPr/>
        <p:txBody>
          <a:bodyPr/>
          <a:lstStyle/>
          <a:p>
            <a:r>
              <a:rPr lang="en-US"/>
              <a:t>On to the Practical</a:t>
            </a:r>
            <a:endParaRPr lang="en-US" dirty="0"/>
          </a:p>
        </p:txBody>
      </p:sp>
      <p:pic>
        <p:nvPicPr>
          <p:cNvPr id="1026" name="Picture 2" descr="New Audit Red Flags for 2019 tax season | Bring your Finances to LIFE">
            <a:extLst>
              <a:ext uri="{FF2B5EF4-FFF2-40B4-BE49-F238E27FC236}">
                <a16:creationId xmlns:a16="http://schemas.microsoft.com/office/drawing/2014/main" id="{71BF7457-8514-484E-BB70-4F06276C75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201" y="2103121"/>
            <a:ext cx="8298440" cy="4573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0287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D597E-FD1E-4BC4-8F18-416D514CF70E}"/>
              </a:ext>
            </a:extLst>
          </p:cNvPr>
          <p:cNvSpPr>
            <a:spLocks noGrp="1"/>
          </p:cNvSpPr>
          <p:nvPr>
            <p:ph type="title"/>
          </p:nvPr>
        </p:nvSpPr>
        <p:spPr/>
        <p:txBody>
          <a:bodyPr/>
          <a:lstStyle/>
          <a:p>
            <a:r>
              <a:rPr lang="en-US" dirty="0"/>
              <a:t>Account Opening Red Flags</a:t>
            </a:r>
          </a:p>
        </p:txBody>
      </p:sp>
      <p:sp>
        <p:nvSpPr>
          <p:cNvPr id="3" name="Content Placeholder 2">
            <a:extLst>
              <a:ext uri="{FF2B5EF4-FFF2-40B4-BE49-F238E27FC236}">
                <a16:creationId xmlns:a16="http://schemas.microsoft.com/office/drawing/2014/main" id="{16278C9B-F315-4FBB-9F20-3888339A1B10}"/>
              </a:ext>
            </a:extLst>
          </p:cNvPr>
          <p:cNvSpPr>
            <a:spLocks noGrp="1"/>
          </p:cNvSpPr>
          <p:nvPr>
            <p:ph idx="1"/>
          </p:nvPr>
        </p:nvSpPr>
        <p:spPr/>
        <p:txBody>
          <a:bodyPr>
            <a:normAutofit fontScale="92500" lnSpcReduction="20000"/>
          </a:bodyPr>
          <a:lstStyle/>
          <a:p>
            <a:r>
              <a:rPr lang="en-US" dirty="0"/>
              <a:t>Member cannot produce government issued ID?</a:t>
            </a:r>
          </a:p>
          <a:p>
            <a:r>
              <a:rPr lang="en-US" dirty="0"/>
              <a:t>Member’s address is not close to the office in which the account is opened?</a:t>
            </a:r>
          </a:p>
          <a:p>
            <a:r>
              <a:rPr lang="en-US" dirty="0"/>
              <a:t>Member openly states there will be problems with verifying identity</a:t>
            </a:r>
          </a:p>
          <a:p>
            <a:r>
              <a:rPr lang="en-US" dirty="0"/>
              <a:t>Member asks about CTR reporting requirements?</a:t>
            </a:r>
          </a:p>
          <a:p>
            <a:r>
              <a:rPr lang="en-US" dirty="0"/>
              <a:t>Member seems nervous when asked about occupation or the fact that you are going to pull credit report?</a:t>
            </a:r>
          </a:p>
          <a:p>
            <a:r>
              <a:rPr lang="en-US" dirty="0"/>
              <a:t>Member asks about holds requirement on checks?</a:t>
            </a:r>
          </a:p>
          <a:p>
            <a:r>
              <a:rPr lang="en-US" dirty="0"/>
              <a:t>Let’s talk about MAP/MOP…… rise in synthetic identities</a:t>
            </a:r>
          </a:p>
          <a:p>
            <a:endParaRPr lang="en-US" dirty="0"/>
          </a:p>
        </p:txBody>
      </p:sp>
    </p:spTree>
    <p:extLst>
      <p:ext uri="{BB962C8B-B14F-4D97-AF65-F5344CB8AC3E}">
        <p14:creationId xmlns:p14="http://schemas.microsoft.com/office/powerpoint/2010/main" val="2514022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F5B4B-286D-40EF-B717-69C6428BDEF0}"/>
              </a:ext>
            </a:extLst>
          </p:cNvPr>
          <p:cNvSpPr>
            <a:spLocks noGrp="1"/>
          </p:cNvSpPr>
          <p:nvPr>
            <p:ph type="title"/>
          </p:nvPr>
        </p:nvSpPr>
        <p:spPr/>
        <p:txBody>
          <a:bodyPr/>
          <a:lstStyle/>
          <a:p>
            <a:r>
              <a:rPr lang="en-US" dirty="0"/>
              <a:t>Red Flags To Pay Attention Too</a:t>
            </a:r>
          </a:p>
        </p:txBody>
      </p:sp>
      <p:sp>
        <p:nvSpPr>
          <p:cNvPr id="3" name="Content Placeholder 2">
            <a:extLst>
              <a:ext uri="{FF2B5EF4-FFF2-40B4-BE49-F238E27FC236}">
                <a16:creationId xmlns:a16="http://schemas.microsoft.com/office/drawing/2014/main" id="{62DCFDC4-96CB-47F2-874F-F02F581AC7E5}"/>
              </a:ext>
            </a:extLst>
          </p:cNvPr>
          <p:cNvSpPr>
            <a:spLocks noGrp="1"/>
          </p:cNvSpPr>
          <p:nvPr>
            <p:ph idx="1"/>
          </p:nvPr>
        </p:nvSpPr>
        <p:spPr/>
        <p:txBody>
          <a:bodyPr>
            <a:normAutofit lnSpcReduction="10000"/>
          </a:bodyPr>
          <a:lstStyle/>
          <a:p>
            <a:r>
              <a:rPr lang="en-US" dirty="0"/>
              <a:t>That message….. Had transactions same day</a:t>
            </a:r>
          </a:p>
          <a:p>
            <a:r>
              <a:rPr lang="en-US" dirty="0"/>
              <a:t>That message….. Welcome new member</a:t>
            </a:r>
          </a:p>
          <a:p>
            <a:r>
              <a:rPr lang="en-US" dirty="0"/>
              <a:t>Date account was opened</a:t>
            </a:r>
          </a:p>
          <a:p>
            <a:r>
              <a:rPr lang="en-US" dirty="0"/>
              <a:t>Member has been in numerous times to purchase monetary instruments with cash (integration)</a:t>
            </a:r>
          </a:p>
          <a:p>
            <a:r>
              <a:rPr lang="en-US" dirty="0"/>
              <a:t>Someone other than member is depositing cash into the account (placement)</a:t>
            </a:r>
          </a:p>
          <a:p>
            <a:r>
              <a:rPr lang="en-US" dirty="0"/>
              <a:t>Member transacts business on multiple accounts (placement)</a:t>
            </a:r>
          </a:p>
          <a:p>
            <a:endParaRPr lang="en-US" dirty="0"/>
          </a:p>
        </p:txBody>
      </p:sp>
    </p:spTree>
    <p:extLst>
      <p:ext uri="{BB962C8B-B14F-4D97-AF65-F5344CB8AC3E}">
        <p14:creationId xmlns:p14="http://schemas.microsoft.com/office/powerpoint/2010/main" val="860363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4DDC9-0CA6-401C-AED8-908CAF8F6844}"/>
              </a:ext>
            </a:extLst>
          </p:cNvPr>
          <p:cNvSpPr>
            <a:spLocks noGrp="1"/>
          </p:cNvSpPr>
          <p:nvPr>
            <p:ph type="title"/>
          </p:nvPr>
        </p:nvSpPr>
        <p:spPr/>
        <p:txBody>
          <a:bodyPr/>
          <a:lstStyle/>
          <a:p>
            <a:r>
              <a:rPr lang="en-US" dirty="0"/>
              <a:t>Transactional Red Flags</a:t>
            </a:r>
          </a:p>
        </p:txBody>
      </p:sp>
      <p:sp>
        <p:nvSpPr>
          <p:cNvPr id="3" name="Content Placeholder 2">
            <a:extLst>
              <a:ext uri="{FF2B5EF4-FFF2-40B4-BE49-F238E27FC236}">
                <a16:creationId xmlns:a16="http://schemas.microsoft.com/office/drawing/2014/main" id="{12E48974-54C1-44B3-9611-C92EDE2158C4}"/>
              </a:ext>
            </a:extLst>
          </p:cNvPr>
          <p:cNvSpPr>
            <a:spLocks noGrp="1"/>
          </p:cNvSpPr>
          <p:nvPr>
            <p:ph idx="1"/>
          </p:nvPr>
        </p:nvSpPr>
        <p:spPr/>
        <p:txBody>
          <a:bodyPr/>
          <a:lstStyle/>
          <a:p>
            <a:r>
              <a:rPr lang="en-US" dirty="0"/>
              <a:t>Member comes in with a check</a:t>
            </a:r>
          </a:p>
          <a:p>
            <a:pPr lvl="1"/>
            <a:r>
              <a:rPr lang="en-US" dirty="0"/>
              <a:t>Drawn on a casino (placement)</a:t>
            </a:r>
          </a:p>
          <a:p>
            <a:pPr lvl="1"/>
            <a:r>
              <a:rPr lang="en-US" dirty="0"/>
              <a:t>Drawn on the credit union which was recently issued to the member (layering)</a:t>
            </a:r>
          </a:p>
          <a:p>
            <a:pPr lvl="1"/>
            <a:r>
              <a:rPr lang="en-US" dirty="0"/>
              <a:t>Drawn by a company that is out of area…payroll</a:t>
            </a:r>
          </a:p>
          <a:p>
            <a:pPr lvl="1"/>
            <a:r>
              <a:rPr lang="en-US" dirty="0"/>
              <a:t>Does not meet the credit union guidelines relating to negotiating the draft</a:t>
            </a:r>
          </a:p>
          <a:p>
            <a:pPr lvl="1"/>
            <a:r>
              <a:rPr lang="en-US" dirty="0"/>
              <a:t>Member has just enough in account that you cash the check</a:t>
            </a:r>
          </a:p>
          <a:p>
            <a:pPr lvl="2"/>
            <a:r>
              <a:rPr lang="en-US" dirty="0"/>
              <a:t>When in doubt deposit check</a:t>
            </a:r>
          </a:p>
        </p:txBody>
      </p:sp>
    </p:spTree>
    <p:extLst>
      <p:ext uri="{BB962C8B-B14F-4D97-AF65-F5344CB8AC3E}">
        <p14:creationId xmlns:p14="http://schemas.microsoft.com/office/powerpoint/2010/main" val="3110768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4235D-2180-4F8A-8E59-5049EA4EE6BA}"/>
              </a:ext>
            </a:extLst>
          </p:cNvPr>
          <p:cNvSpPr>
            <a:spLocks noGrp="1"/>
          </p:cNvSpPr>
          <p:nvPr>
            <p:ph type="title"/>
          </p:nvPr>
        </p:nvSpPr>
        <p:spPr/>
        <p:txBody>
          <a:bodyPr/>
          <a:lstStyle/>
          <a:p>
            <a:r>
              <a:rPr lang="en-US" dirty="0"/>
              <a:t>Transactional Red Flags</a:t>
            </a:r>
          </a:p>
        </p:txBody>
      </p:sp>
      <p:sp>
        <p:nvSpPr>
          <p:cNvPr id="3" name="Content Placeholder 2">
            <a:extLst>
              <a:ext uri="{FF2B5EF4-FFF2-40B4-BE49-F238E27FC236}">
                <a16:creationId xmlns:a16="http://schemas.microsoft.com/office/drawing/2014/main" id="{7E2E6B04-6C8B-4BDC-A5D5-9138393F95C4}"/>
              </a:ext>
            </a:extLst>
          </p:cNvPr>
          <p:cNvSpPr>
            <a:spLocks noGrp="1"/>
          </p:cNvSpPr>
          <p:nvPr>
            <p:ph idx="1"/>
          </p:nvPr>
        </p:nvSpPr>
        <p:spPr/>
        <p:txBody>
          <a:bodyPr/>
          <a:lstStyle/>
          <a:p>
            <a:r>
              <a:rPr lang="en-US" dirty="0"/>
              <a:t>Shared branching transactions are problematic  </a:t>
            </a:r>
            <a:r>
              <a:rPr lang="en-US" dirty="0">
                <a:solidFill>
                  <a:srgbClr val="FF0000"/>
                </a:solidFill>
              </a:rPr>
              <a:t>Why?</a:t>
            </a:r>
            <a:endParaRPr lang="en-US" dirty="0"/>
          </a:p>
          <a:p>
            <a:pPr lvl="1"/>
            <a:r>
              <a:rPr lang="en-US" dirty="0"/>
              <a:t>Normally not familiar with member</a:t>
            </a:r>
          </a:p>
          <a:p>
            <a:pPr lvl="1"/>
            <a:r>
              <a:rPr lang="en-US" dirty="0"/>
              <a:t>Think about the activity that is taking place</a:t>
            </a:r>
          </a:p>
          <a:p>
            <a:pPr lvl="2"/>
            <a:r>
              <a:rPr lang="en-US" dirty="0"/>
              <a:t>Cashing low dollar checks with low dollar savings</a:t>
            </a:r>
          </a:p>
          <a:p>
            <a:pPr lvl="2"/>
            <a:r>
              <a:rPr lang="en-US" dirty="0"/>
              <a:t>Casino</a:t>
            </a:r>
          </a:p>
          <a:p>
            <a:pPr lvl="2"/>
            <a:r>
              <a:rPr lang="en-US" dirty="0"/>
              <a:t>Cashing checks made out to non-member from members credit union</a:t>
            </a:r>
          </a:p>
          <a:p>
            <a:pPr lvl="2"/>
            <a:r>
              <a:rPr lang="en-US" dirty="0"/>
              <a:t>High dollar cash transactions</a:t>
            </a:r>
          </a:p>
          <a:p>
            <a:pPr lvl="2"/>
            <a:r>
              <a:rPr lang="en-US" dirty="0"/>
              <a:t>Transfers to multiple unrelated accounts</a:t>
            </a:r>
          </a:p>
          <a:p>
            <a:pPr lvl="2"/>
            <a:r>
              <a:rPr lang="en-US" dirty="0"/>
              <a:t>Transaction being performed by someone not associated with account</a:t>
            </a:r>
          </a:p>
          <a:p>
            <a:endParaRPr lang="en-US" dirty="0"/>
          </a:p>
        </p:txBody>
      </p:sp>
    </p:spTree>
    <p:extLst>
      <p:ext uri="{BB962C8B-B14F-4D97-AF65-F5344CB8AC3E}">
        <p14:creationId xmlns:p14="http://schemas.microsoft.com/office/powerpoint/2010/main" val="417542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43BF5-5A33-43D8-8A7C-78538CC99363}"/>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3E0B81D4-3D0C-4536-8FB9-5D4B471B8FEB}"/>
              </a:ext>
            </a:extLst>
          </p:cNvPr>
          <p:cNvSpPr>
            <a:spLocks noGrp="1"/>
          </p:cNvSpPr>
          <p:nvPr>
            <p:ph idx="1"/>
          </p:nvPr>
        </p:nvSpPr>
        <p:spPr/>
        <p:txBody>
          <a:bodyPr>
            <a:normAutofit fontScale="92500" lnSpcReduction="10000"/>
          </a:bodyPr>
          <a:lstStyle/>
          <a:p>
            <a:r>
              <a:rPr lang="en-US" dirty="0"/>
              <a:t>Intro and a bit about AuditLink</a:t>
            </a:r>
          </a:p>
          <a:p>
            <a:r>
              <a:rPr lang="en-US" dirty="0"/>
              <a:t>The regulations from a basic perspective</a:t>
            </a:r>
          </a:p>
          <a:p>
            <a:r>
              <a:rPr lang="en-US" dirty="0"/>
              <a:t>Understanding the Terms and Driving Forces</a:t>
            </a:r>
          </a:p>
          <a:p>
            <a:r>
              <a:rPr lang="en-US" dirty="0"/>
              <a:t>Board Responsibilities</a:t>
            </a:r>
          </a:p>
          <a:p>
            <a:r>
              <a:rPr lang="en-US" dirty="0"/>
              <a:t>BSA/OFAC</a:t>
            </a:r>
          </a:p>
          <a:p>
            <a:r>
              <a:rPr lang="en-US" dirty="0"/>
              <a:t>The Practical Side of Things</a:t>
            </a:r>
          </a:p>
          <a:p>
            <a:r>
              <a:rPr lang="en-US" dirty="0"/>
              <a:t>What’s Hot</a:t>
            </a:r>
          </a:p>
          <a:p>
            <a:r>
              <a:rPr lang="en-US" dirty="0"/>
              <a:t>Questions</a:t>
            </a:r>
          </a:p>
          <a:p>
            <a:endParaRPr lang="en-US" dirty="0"/>
          </a:p>
        </p:txBody>
      </p:sp>
    </p:spTree>
    <p:extLst>
      <p:ext uri="{BB962C8B-B14F-4D97-AF65-F5344CB8AC3E}">
        <p14:creationId xmlns:p14="http://schemas.microsoft.com/office/powerpoint/2010/main" val="31123170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1C5C3-58BC-47FF-B19A-6228CCD620D2}"/>
              </a:ext>
            </a:extLst>
          </p:cNvPr>
          <p:cNvSpPr>
            <a:spLocks noGrp="1"/>
          </p:cNvSpPr>
          <p:nvPr>
            <p:ph type="title"/>
          </p:nvPr>
        </p:nvSpPr>
        <p:spPr/>
        <p:txBody>
          <a:bodyPr/>
          <a:lstStyle/>
          <a:p>
            <a:r>
              <a:rPr lang="en-US" dirty="0"/>
              <a:t>Interactive Red Flags</a:t>
            </a:r>
          </a:p>
        </p:txBody>
      </p:sp>
      <p:sp>
        <p:nvSpPr>
          <p:cNvPr id="3" name="Content Placeholder 2">
            <a:extLst>
              <a:ext uri="{FF2B5EF4-FFF2-40B4-BE49-F238E27FC236}">
                <a16:creationId xmlns:a16="http://schemas.microsoft.com/office/drawing/2014/main" id="{AF2988C4-960D-422E-A45F-0D108FB04327}"/>
              </a:ext>
            </a:extLst>
          </p:cNvPr>
          <p:cNvSpPr>
            <a:spLocks noGrp="1"/>
          </p:cNvSpPr>
          <p:nvPr>
            <p:ph idx="1"/>
          </p:nvPr>
        </p:nvSpPr>
        <p:spPr/>
        <p:txBody>
          <a:bodyPr/>
          <a:lstStyle/>
          <a:p>
            <a:r>
              <a:rPr lang="en-US" dirty="0"/>
              <a:t>Phone interaction</a:t>
            </a:r>
          </a:p>
          <a:p>
            <a:pPr lvl="1"/>
            <a:r>
              <a:rPr lang="en-US" dirty="0"/>
              <a:t>Member requests a change in personal information…. What about e-mail address</a:t>
            </a:r>
          </a:p>
          <a:p>
            <a:pPr lvl="2"/>
            <a:r>
              <a:rPr lang="en-US" dirty="0"/>
              <a:t>Stop and just before making that change look at the account… does it pass the sniff test….recent bill pay enrollment as an example</a:t>
            </a:r>
          </a:p>
          <a:p>
            <a:endParaRPr lang="en-US" dirty="0"/>
          </a:p>
        </p:txBody>
      </p:sp>
    </p:spTree>
    <p:extLst>
      <p:ext uri="{BB962C8B-B14F-4D97-AF65-F5344CB8AC3E}">
        <p14:creationId xmlns:p14="http://schemas.microsoft.com/office/powerpoint/2010/main" val="9107922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7A992-5701-4038-9F14-27371E23EEF2}"/>
              </a:ext>
            </a:extLst>
          </p:cNvPr>
          <p:cNvSpPr>
            <a:spLocks noGrp="1"/>
          </p:cNvSpPr>
          <p:nvPr>
            <p:ph type="title"/>
          </p:nvPr>
        </p:nvSpPr>
        <p:spPr/>
        <p:txBody>
          <a:bodyPr/>
          <a:lstStyle/>
          <a:p>
            <a:r>
              <a:rPr lang="en-US" dirty="0"/>
              <a:t>Interactive Red Flags</a:t>
            </a:r>
          </a:p>
        </p:txBody>
      </p:sp>
      <p:sp>
        <p:nvSpPr>
          <p:cNvPr id="3" name="Content Placeholder 2">
            <a:extLst>
              <a:ext uri="{FF2B5EF4-FFF2-40B4-BE49-F238E27FC236}">
                <a16:creationId xmlns:a16="http://schemas.microsoft.com/office/drawing/2014/main" id="{EE6CC576-4491-48BB-AD69-C280348F9F4D}"/>
              </a:ext>
            </a:extLst>
          </p:cNvPr>
          <p:cNvSpPr>
            <a:spLocks noGrp="1"/>
          </p:cNvSpPr>
          <p:nvPr>
            <p:ph idx="1"/>
          </p:nvPr>
        </p:nvSpPr>
        <p:spPr/>
        <p:txBody>
          <a:bodyPr/>
          <a:lstStyle/>
          <a:p>
            <a:r>
              <a:rPr lang="en-US" dirty="0"/>
              <a:t>Member is not asking for something to be done such as a transaction… maybe just inquiry</a:t>
            </a:r>
          </a:p>
          <a:p>
            <a:pPr lvl="1"/>
            <a:r>
              <a:rPr lang="en-US" dirty="0"/>
              <a:t>Stop and question if you are being socially engineered</a:t>
            </a:r>
          </a:p>
          <a:p>
            <a:pPr lvl="2"/>
            <a:r>
              <a:rPr lang="en-US" dirty="0"/>
              <a:t>What are the signs and what do we know has happened…. The $100k wire… </a:t>
            </a:r>
            <a:r>
              <a:rPr lang="en-US" dirty="0" err="1"/>
              <a:t>EasyPay</a:t>
            </a:r>
            <a:r>
              <a:rPr lang="en-US" dirty="0"/>
              <a:t> fraud</a:t>
            </a:r>
          </a:p>
          <a:p>
            <a:pPr lvl="2"/>
            <a:r>
              <a:rPr lang="en-US" dirty="0"/>
              <a:t>Verification of information that leads to divulging other information</a:t>
            </a:r>
          </a:p>
          <a:p>
            <a:pPr lvl="2"/>
            <a:r>
              <a:rPr lang="en-US" dirty="0"/>
              <a:t>Frequently calls same person to gain confidence</a:t>
            </a:r>
          </a:p>
          <a:p>
            <a:pPr lvl="2"/>
            <a:r>
              <a:rPr lang="en-US" dirty="0"/>
              <a:t>Watching accounts</a:t>
            </a:r>
          </a:p>
          <a:p>
            <a:pPr lvl="2"/>
            <a:endParaRPr lang="en-US" dirty="0"/>
          </a:p>
          <a:p>
            <a:endParaRPr lang="en-US" dirty="0"/>
          </a:p>
        </p:txBody>
      </p:sp>
    </p:spTree>
    <p:extLst>
      <p:ext uri="{BB962C8B-B14F-4D97-AF65-F5344CB8AC3E}">
        <p14:creationId xmlns:p14="http://schemas.microsoft.com/office/powerpoint/2010/main" val="2040346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46492-CE9A-4D9B-92DD-A2D049123288}"/>
              </a:ext>
            </a:extLst>
          </p:cNvPr>
          <p:cNvSpPr>
            <a:spLocks noGrp="1"/>
          </p:cNvSpPr>
          <p:nvPr>
            <p:ph type="title"/>
          </p:nvPr>
        </p:nvSpPr>
        <p:spPr/>
        <p:txBody>
          <a:bodyPr/>
          <a:lstStyle/>
          <a:p>
            <a:r>
              <a:rPr lang="en-US" dirty="0"/>
              <a:t>What’s Hot</a:t>
            </a:r>
          </a:p>
        </p:txBody>
      </p:sp>
      <p:sp>
        <p:nvSpPr>
          <p:cNvPr id="3" name="Content Placeholder 2">
            <a:extLst>
              <a:ext uri="{FF2B5EF4-FFF2-40B4-BE49-F238E27FC236}">
                <a16:creationId xmlns:a16="http://schemas.microsoft.com/office/drawing/2014/main" id="{385966BD-A32D-4F9A-A774-20E45E987852}"/>
              </a:ext>
            </a:extLst>
          </p:cNvPr>
          <p:cNvSpPr>
            <a:spLocks noGrp="1"/>
          </p:cNvSpPr>
          <p:nvPr>
            <p:ph idx="1"/>
          </p:nvPr>
        </p:nvSpPr>
        <p:spPr/>
        <p:txBody>
          <a:bodyPr/>
          <a:lstStyle/>
          <a:p>
            <a:r>
              <a:rPr lang="en-US" dirty="0"/>
              <a:t>MRB’s</a:t>
            </a:r>
          </a:p>
          <a:p>
            <a:r>
              <a:rPr lang="en-US" dirty="0"/>
              <a:t>Crypto</a:t>
            </a:r>
          </a:p>
          <a:p>
            <a:r>
              <a:rPr lang="en-US" dirty="0"/>
              <a:t>Elderly/Vulnerable scams and exploitation</a:t>
            </a:r>
          </a:p>
          <a:p>
            <a:r>
              <a:rPr lang="en-US" dirty="0"/>
              <a:t>Active monitoring of high risk accounts</a:t>
            </a:r>
          </a:p>
          <a:p>
            <a:r>
              <a:rPr lang="en-US" dirty="0"/>
              <a:t>Synthetic identities</a:t>
            </a:r>
          </a:p>
          <a:p>
            <a:r>
              <a:rPr lang="en-US" dirty="0"/>
              <a:t>Account take over </a:t>
            </a:r>
          </a:p>
          <a:p>
            <a:r>
              <a:rPr lang="en-US" dirty="0"/>
              <a:t>Pig Butchering</a:t>
            </a:r>
          </a:p>
          <a:p>
            <a:endParaRPr lang="en-US" dirty="0"/>
          </a:p>
        </p:txBody>
      </p:sp>
    </p:spTree>
    <p:extLst>
      <p:ext uri="{BB962C8B-B14F-4D97-AF65-F5344CB8AC3E}">
        <p14:creationId xmlns:p14="http://schemas.microsoft.com/office/powerpoint/2010/main" val="13026299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5AFCD-E8B7-47E1-A555-2ABEE953DA07}"/>
              </a:ext>
            </a:extLst>
          </p:cNvPr>
          <p:cNvSpPr>
            <a:spLocks noGrp="1"/>
          </p:cNvSpPr>
          <p:nvPr>
            <p:ph type="title"/>
          </p:nvPr>
        </p:nvSpPr>
        <p:spPr/>
        <p:txBody>
          <a:bodyPr/>
          <a:lstStyle/>
          <a:p>
            <a:r>
              <a:rPr lang="en-US" dirty="0"/>
              <a:t>Elderly Abuse</a:t>
            </a:r>
          </a:p>
        </p:txBody>
      </p:sp>
      <p:sp>
        <p:nvSpPr>
          <p:cNvPr id="3" name="Content Placeholder 2">
            <a:extLst>
              <a:ext uri="{FF2B5EF4-FFF2-40B4-BE49-F238E27FC236}">
                <a16:creationId xmlns:a16="http://schemas.microsoft.com/office/drawing/2014/main" id="{6F9E0871-23DA-4377-8A2A-1775BE13825A}"/>
              </a:ext>
            </a:extLst>
          </p:cNvPr>
          <p:cNvSpPr>
            <a:spLocks noGrp="1"/>
          </p:cNvSpPr>
          <p:nvPr>
            <p:ph idx="1"/>
          </p:nvPr>
        </p:nvSpPr>
        <p:spPr/>
        <p:txBody>
          <a:bodyPr>
            <a:normAutofit fontScale="92500"/>
          </a:bodyPr>
          <a:lstStyle/>
          <a:p>
            <a:r>
              <a:rPr lang="en-US" dirty="0"/>
              <a:t>Tell tale signs include</a:t>
            </a:r>
          </a:p>
          <a:p>
            <a:pPr lvl="1"/>
            <a:r>
              <a:rPr lang="en-US" dirty="0"/>
              <a:t>Abrupt increases in withdrawals; new spending patterns following the addition of a new authorized user; atypical ATM withdrawals; unusual gaps in check numbers.</a:t>
            </a:r>
          </a:p>
          <a:p>
            <a:pPr lvl="1"/>
            <a:r>
              <a:rPr lang="en-US" dirty="0"/>
              <a:t>Identity theft and coercion: </a:t>
            </a:r>
          </a:p>
          <a:p>
            <a:pPr lvl="1"/>
            <a:r>
              <a:rPr lang="en-US" dirty="0"/>
              <a:t>Address changes followed by account changes; new third party speaking for the older adult; older consumer is confused by or unaware of account changes; requests to send account statements to a third party’s address. </a:t>
            </a:r>
          </a:p>
          <a:p>
            <a:pPr lvl="1"/>
            <a:r>
              <a:rPr lang="en-US" dirty="0"/>
              <a:t>Older consumer appears newly distressed, unkempt, or unhygienic; older consumer mentions lottery or sweepstakes opportunities or winnings; older adult inquires about international wire transfers.</a:t>
            </a:r>
          </a:p>
          <a:p>
            <a:endParaRPr lang="en-US" dirty="0"/>
          </a:p>
        </p:txBody>
      </p:sp>
    </p:spTree>
    <p:extLst>
      <p:ext uri="{BB962C8B-B14F-4D97-AF65-F5344CB8AC3E}">
        <p14:creationId xmlns:p14="http://schemas.microsoft.com/office/powerpoint/2010/main" val="8578863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C5599-2CB9-46BB-BA8E-C774DE60DF68}"/>
              </a:ext>
            </a:extLst>
          </p:cNvPr>
          <p:cNvSpPr>
            <a:spLocks noGrp="1"/>
          </p:cNvSpPr>
          <p:nvPr>
            <p:ph type="title"/>
          </p:nvPr>
        </p:nvSpPr>
        <p:spPr/>
        <p:txBody>
          <a:bodyPr>
            <a:normAutofit fontScale="90000"/>
          </a:bodyPr>
          <a:lstStyle/>
          <a:p>
            <a:r>
              <a:rPr lang="en-US" dirty="0"/>
              <a:t>Active Monitoring to Uncover High Risk Accounts</a:t>
            </a:r>
          </a:p>
        </p:txBody>
      </p:sp>
      <p:sp>
        <p:nvSpPr>
          <p:cNvPr id="3" name="Content Placeholder 2">
            <a:extLst>
              <a:ext uri="{FF2B5EF4-FFF2-40B4-BE49-F238E27FC236}">
                <a16:creationId xmlns:a16="http://schemas.microsoft.com/office/drawing/2014/main" id="{3B1CC468-F802-46C1-8D54-9FF8F7846EE9}"/>
              </a:ext>
            </a:extLst>
          </p:cNvPr>
          <p:cNvSpPr>
            <a:spLocks noGrp="1"/>
          </p:cNvSpPr>
          <p:nvPr>
            <p:ph idx="1"/>
          </p:nvPr>
        </p:nvSpPr>
        <p:spPr>
          <a:xfrm>
            <a:off x="838200" y="2584221"/>
            <a:ext cx="5647660" cy="844779"/>
          </a:xfrm>
        </p:spPr>
        <p:txBody>
          <a:bodyPr>
            <a:normAutofit lnSpcReduction="10000"/>
          </a:bodyPr>
          <a:lstStyle/>
          <a:p>
            <a:r>
              <a:rPr lang="en-US" dirty="0"/>
              <a:t>Hot button of examiners</a:t>
            </a:r>
          </a:p>
          <a:p>
            <a:pPr lvl="1"/>
            <a:r>
              <a:rPr lang="en-US" dirty="0"/>
              <a:t>Based upon the gravitation of MSB’s</a:t>
            </a:r>
          </a:p>
          <a:p>
            <a:endParaRPr lang="en-US" dirty="0"/>
          </a:p>
        </p:txBody>
      </p:sp>
      <p:pic>
        <p:nvPicPr>
          <p:cNvPr id="4" name="Picture 3">
            <a:extLst>
              <a:ext uri="{FF2B5EF4-FFF2-40B4-BE49-F238E27FC236}">
                <a16:creationId xmlns:a16="http://schemas.microsoft.com/office/drawing/2014/main" id="{8957B7DA-0790-4BD1-9C18-78902996CE4E}"/>
              </a:ext>
            </a:extLst>
          </p:cNvPr>
          <p:cNvPicPr>
            <a:picLocks noChangeAspect="1"/>
          </p:cNvPicPr>
          <p:nvPr/>
        </p:nvPicPr>
        <p:blipFill>
          <a:blip r:embed="rId3"/>
          <a:stretch>
            <a:fillRect/>
          </a:stretch>
        </p:blipFill>
        <p:spPr>
          <a:xfrm>
            <a:off x="4932406" y="3559826"/>
            <a:ext cx="6724650" cy="2962275"/>
          </a:xfrm>
          <a:prstGeom prst="rect">
            <a:avLst/>
          </a:prstGeom>
        </p:spPr>
      </p:pic>
    </p:spTree>
    <p:extLst>
      <p:ext uri="{BB962C8B-B14F-4D97-AF65-F5344CB8AC3E}">
        <p14:creationId xmlns:p14="http://schemas.microsoft.com/office/powerpoint/2010/main" val="7147912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12619-5FB5-47DB-9687-8298C78570BC}"/>
              </a:ext>
            </a:extLst>
          </p:cNvPr>
          <p:cNvSpPr>
            <a:spLocks noGrp="1"/>
          </p:cNvSpPr>
          <p:nvPr>
            <p:ph type="title"/>
          </p:nvPr>
        </p:nvSpPr>
        <p:spPr/>
        <p:txBody>
          <a:bodyPr/>
          <a:lstStyle/>
          <a:p>
            <a:pPr algn="ctr"/>
            <a:r>
              <a:rPr lang="en-US" dirty="0"/>
              <a:t>Questions?</a:t>
            </a:r>
          </a:p>
        </p:txBody>
      </p:sp>
      <p:pic>
        <p:nvPicPr>
          <p:cNvPr id="4" name="Picture 2">
            <a:extLst>
              <a:ext uri="{FF2B5EF4-FFF2-40B4-BE49-F238E27FC236}">
                <a16:creationId xmlns:a16="http://schemas.microsoft.com/office/drawing/2014/main" id="{1F338AE3-EA2D-43CD-9548-C464339F2174}"/>
              </a:ext>
            </a:extLst>
          </p:cNvPr>
          <p:cNvPicPr>
            <a:picLocks noChangeAspect="1" noChangeArrowheads="1"/>
          </p:cNvPicPr>
          <p:nvPr/>
        </p:nvPicPr>
        <p:blipFill>
          <a:blip r:embed="rId2" cstate="print"/>
          <a:srcRect/>
          <a:stretch>
            <a:fillRect/>
          </a:stretch>
        </p:blipFill>
        <p:spPr bwMode="auto">
          <a:xfrm>
            <a:off x="5181600" y="2687595"/>
            <a:ext cx="1828800" cy="2811240"/>
          </a:xfrm>
          <a:prstGeom prst="rect">
            <a:avLst/>
          </a:prstGeom>
          <a:noFill/>
          <a:ln w="9525">
            <a:noFill/>
            <a:miter lim="800000"/>
            <a:headEnd/>
            <a:tailEnd/>
          </a:ln>
          <a:effectLst/>
        </p:spPr>
      </p:pic>
    </p:spTree>
    <p:extLst>
      <p:ext uri="{BB962C8B-B14F-4D97-AF65-F5344CB8AC3E}">
        <p14:creationId xmlns:p14="http://schemas.microsoft.com/office/powerpoint/2010/main" val="36585796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DCB76-7DA0-4E45-B4CF-1BDE67C6F0CE}"/>
              </a:ext>
            </a:extLst>
          </p:cNvPr>
          <p:cNvSpPr>
            <a:spLocks noGrp="1"/>
          </p:cNvSpPr>
          <p:nvPr>
            <p:ph type="title"/>
          </p:nvPr>
        </p:nvSpPr>
        <p:spPr/>
        <p:txBody>
          <a:bodyPr/>
          <a:lstStyle/>
          <a:p>
            <a:pPr algn="ctr"/>
            <a:r>
              <a:rPr lang="en-US" dirty="0"/>
              <a:t>Legal Disclaimer</a:t>
            </a:r>
          </a:p>
        </p:txBody>
      </p:sp>
      <p:sp>
        <p:nvSpPr>
          <p:cNvPr id="3" name="Content Placeholder 2">
            <a:extLst>
              <a:ext uri="{FF2B5EF4-FFF2-40B4-BE49-F238E27FC236}">
                <a16:creationId xmlns:a16="http://schemas.microsoft.com/office/drawing/2014/main" id="{A8795D56-DA59-48CC-A69B-E1FD1C61DA71}"/>
              </a:ext>
            </a:extLst>
          </p:cNvPr>
          <p:cNvSpPr>
            <a:spLocks noGrp="1"/>
          </p:cNvSpPr>
          <p:nvPr>
            <p:ph idx="1"/>
          </p:nvPr>
        </p:nvSpPr>
        <p:spPr/>
        <p:txBody>
          <a:bodyPr>
            <a:normAutofit fontScale="92500" lnSpcReduction="20000"/>
          </a:bodyPr>
          <a:lstStyle/>
          <a:p>
            <a:pPr marL="0" indent="0" algn="ctr">
              <a:buNone/>
            </a:pPr>
            <a:r>
              <a:rPr lang="en-US" sz="2400" i="1" dirty="0"/>
              <a:t>The information contained in this document does not constitute legal advice.  We make no claims, promises or guarantees about the accuracy, completeness, or adequacy of the information contained in this email.  You should retain and rely on your own legal counsel, and nothing herein should be considered a substitute for the advice of competent legal counsel. These materials are intended, but not promised or guaranteed to be current, complete, or up-to-date and should in no way be taken as an indication of future results.  All information is provided "as is", with no guarantee of completeness, accuracy, timeliness or of the results obtained from the use of this information, and without warranty of any kind, express or implied, including, but not limited to warranties of performance, merchantability and fitness for a particular purpose. In no event will CU*Answers, its related partnerships or corporations, or the partners, agents or employees thereof be liable to you or anyone else for any decision made or action taken in reliance on the information provided or for any consequential, special or similar damages, even if advised of the possibility of such damages.</a:t>
            </a:r>
          </a:p>
          <a:p>
            <a:endParaRPr lang="en-US" dirty="0"/>
          </a:p>
        </p:txBody>
      </p:sp>
    </p:spTree>
    <p:extLst>
      <p:ext uri="{BB962C8B-B14F-4D97-AF65-F5344CB8AC3E}">
        <p14:creationId xmlns:p14="http://schemas.microsoft.com/office/powerpoint/2010/main" val="3594205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4493E-2F93-AC4E-0217-E1C99D4B328E}"/>
              </a:ext>
            </a:extLst>
          </p:cNvPr>
          <p:cNvSpPr>
            <a:spLocks noGrp="1"/>
          </p:cNvSpPr>
          <p:nvPr>
            <p:ph type="title"/>
          </p:nvPr>
        </p:nvSpPr>
        <p:spPr/>
        <p:txBody>
          <a:bodyPr/>
          <a:lstStyle/>
          <a:p>
            <a:r>
              <a:rPr lang="en-US" dirty="0"/>
              <a:t>A Bit About AuditLink</a:t>
            </a:r>
          </a:p>
        </p:txBody>
      </p:sp>
      <p:sp>
        <p:nvSpPr>
          <p:cNvPr id="3" name="Content Placeholder 2">
            <a:extLst>
              <a:ext uri="{FF2B5EF4-FFF2-40B4-BE49-F238E27FC236}">
                <a16:creationId xmlns:a16="http://schemas.microsoft.com/office/drawing/2014/main" id="{E43C7F35-66D8-881E-924B-D99D5D9DFA80}"/>
              </a:ext>
            </a:extLst>
          </p:cNvPr>
          <p:cNvSpPr>
            <a:spLocks noGrp="1"/>
          </p:cNvSpPr>
          <p:nvPr>
            <p:ph idx="1"/>
          </p:nvPr>
        </p:nvSpPr>
        <p:spPr/>
        <p:txBody>
          <a:bodyPr/>
          <a:lstStyle/>
          <a:p>
            <a:r>
              <a:rPr lang="en-US" dirty="0"/>
              <a:t>Compliance/fraud/regulation division of CU*Answers</a:t>
            </a:r>
          </a:p>
          <a:p>
            <a:r>
              <a:rPr lang="en-US" dirty="0"/>
              <a:t>Shared Execution</a:t>
            </a:r>
          </a:p>
          <a:p>
            <a:r>
              <a:rPr lang="en-US" dirty="0"/>
              <a:t>Shared talent pool for the coop</a:t>
            </a:r>
          </a:p>
          <a:p>
            <a:r>
              <a:rPr lang="en-US" dirty="0"/>
              <a:t>Consultant for clients and other divisions of the CUSO </a:t>
            </a:r>
          </a:p>
          <a:p>
            <a:r>
              <a:rPr lang="en-US" dirty="0"/>
              <a:t>A bit about ACAMS</a:t>
            </a:r>
          </a:p>
          <a:p>
            <a:endParaRPr lang="en-US" dirty="0"/>
          </a:p>
        </p:txBody>
      </p:sp>
    </p:spTree>
    <p:extLst>
      <p:ext uri="{BB962C8B-B14F-4D97-AF65-F5344CB8AC3E}">
        <p14:creationId xmlns:p14="http://schemas.microsoft.com/office/powerpoint/2010/main" val="479451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05086-D4EF-4383-91F9-B013DD021548}"/>
              </a:ext>
            </a:extLst>
          </p:cNvPr>
          <p:cNvSpPr>
            <a:spLocks noGrp="1"/>
          </p:cNvSpPr>
          <p:nvPr>
            <p:ph type="title"/>
          </p:nvPr>
        </p:nvSpPr>
        <p:spPr/>
        <p:txBody>
          <a:bodyPr/>
          <a:lstStyle/>
          <a:p>
            <a:r>
              <a:rPr lang="en-US" dirty="0"/>
              <a:t>Regulations…..have ever ask why these exist?</a:t>
            </a:r>
          </a:p>
        </p:txBody>
      </p:sp>
      <p:sp>
        <p:nvSpPr>
          <p:cNvPr id="3" name="Content Placeholder 2">
            <a:extLst>
              <a:ext uri="{FF2B5EF4-FFF2-40B4-BE49-F238E27FC236}">
                <a16:creationId xmlns:a16="http://schemas.microsoft.com/office/drawing/2014/main" id="{1DAA9C67-B595-47B9-A523-A0E8685D76A9}"/>
              </a:ext>
            </a:extLst>
          </p:cNvPr>
          <p:cNvSpPr>
            <a:spLocks noGrp="1"/>
          </p:cNvSpPr>
          <p:nvPr>
            <p:ph idx="1"/>
          </p:nvPr>
        </p:nvSpPr>
        <p:spPr/>
        <p:txBody>
          <a:bodyPr>
            <a:normAutofit fontScale="92500" lnSpcReduction="20000"/>
          </a:bodyPr>
          <a:lstStyle/>
          <a:p>
            <a:r>
              <a:rPr lang="en-US" dirty="0"/>
              <a:t>US Patriot Act</a:t>
            </a:r>
          </a:p>
          <a:p>
            <a:pPr lvl="1"/>
            <a:r>
              <a:rPr lang="en-US" dirty="0"/>
              <a:t>An amendment to the BSA incorporates provisions of the </a:t>
            </a:r>
            <a:r>
              <a:rPr lang="en-US" dirty="0">
                <a:hlinkClick r:id="rId2"/>
              </a:rPr>
              <a:t>USA Patriot Act</a:t>
            </a:r>
            <a:r>
              <a:rPr lang="en-US" dirty="0"/>
              <a:t>, which requires every bank to adopt a </a:t>
            </a:r>
            <a:r>
              <a:rPr lang="en-US" dirty="0">
                <a:hlinkClick r:id="rId3"/>
              </a:rPr>
              <a:t>customer identification program</a:t>
            </a:r>
            <a:r>
              <a:rPr lang="en-US" dirty="0"/>
              <a:t> as part of its BSA compliance program.</a:t>
            </a:r>
          </a:p>
          <a:p>
            <a:r>
              <a:rPr lang="en-US" dirty="0"/>
              <a:t>Under the </a:t>
            </a:r>
            <a:r>
              <a:rPr lang="en-US" dirty="0">
                <a:hlinkClick r:id="rId4"/>
              </a:rPr>
              <a:t>Bank Secrecy Act (BSA)</a:t>
            </a:r>
            <a:r>
              <a:rPr lang="en-US" dirty="0"/>
              <a:t> and related anti-money laundering laws, credit unions must</a:t>
            </a:r>
          </a:p>
          <a:p>
            <a:pPr lvl="1"/>
            <a:r>
              <a:rPr lang="en-US" dirty="0"/>
              <a:t>Establish effective BSA compliance programs</a:t>
            </a:r>
          </a:p>
          <a:p>
            <a:pPr lvl="1"/>
            <a:r>
              <a:rPr lang="en-US" dirty="0"/>
              <a:t>Establish effective customer due diligence systems and monitoring programs</a:t>
            </a:r>
          </a:p>
          <a:p>
            <a:pPr lvl="1"/>
            <a:r>
              <a:rPr lang="en-US" dirty="0"/>
              <a:t>Screen against </a:t>
            </a:r>
            <a:r>
              <a:rPr lang="en-US" dirty="0">
                <a:hlinkClick r:id="rId5"/>
              </a:rPr>
              <a:t>Office of Foreign Assets Control</a:t>
            </a:r>
            <a:r>
              <a:rPr lang="en-US" dirty="0"/>
              <a:t> (OFAC) and other government lists</a:t>
            </a:r>
          </a:p>
          <a:p>
            <a:pPr lvl="1"/>
            <a:r>
              <a:rPr lang="en-US" dirty="0"/>
              <a:t>Establish an effective suspicious activity monitoring and reporting process</a:t>
            </a:r>
          </a:p>
          <a:p>
            <a:pPr lvl="1"/>
            <a:r>
              <a:rPr lang="en-US" dirty="0"/>
              <a:t>Develop risk-based anti-money laundering programs</a:t>
            </a:r>
          </a:p>
        </p:txBody>
      </p:sp>
    </p:spTree>
    <p:extLst>
      <p:ext uri="{BB962C8B-B14F-4D97-AF65-F5344CB8AC3E}">
        <p14:creationId xmlns:p14="http://schemas.microsoft.com/office/powerpoint/2010/main" val="1149280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10A9E-CA2B-45CE-B21D-4B8CDE5994BF}"/>
              </a:ext>
            </a:extLst>
          </p:cNvPr>
          <p:cNvSpPr>
            <a:spLocks noGrp="1"/>
          </p:cNvSpPr>
          <p:nvPr>
            <p:ph type="title"/>
          </p:nvPr>
        </p:nvSpPr>
        <p:spPr/>
        <p:txBody>
          <a:bodyPr>
            <a:normAutofit/>
          </a:bodyPr>
          <a:lstStyle/>
          <a:p>
            <a:r>
              <a:rPr lang="en-US" dirty="0"/>
              <a:t>A Few Definitions</a:t>
            </a:r>
          </a:p>
        </p:txBody>
      </p:sp>
      <p:sp>
        <p:nvSpPr>
          <p:cNvPr id="3" name="Content Placeholder 2">
            <a:extLst>
              <a:ext uri="{FF2B5EF4-FFF2-40B4-BE49-F238E27FC236}">
                <a16:creationId xmlns:a16="http://schemas.microsoft.com/office/drawing/2014/main" id="{B8DC1DC9-25D0-449A-B6DD-E4933F57C851}"/>
              </a:ext>
            </a:extLst>
          </p:cNvPr>
          <p:cNvSpPr>
            <a:spLocks noGrp="1"/>
          </p:cNvSpPr>
          <p:nvPr>
            <p:ph idx="1"/>
          </p:nvPr>
        </p:nvSpPr>
        <p:spPr/>
        <p:txBody>
          <a:bodyPr>
            <a:normAutofit/>
          </a:bodyPr>
          <a:lstStyle/>
          <a:p>
            <a:r>
              <a:rPr lang="en-US" dirty="0"/>
              <a:t>BSA - Bank Secrecy Act</a:t>
            </a:r>
          </a:p>
          <a:p>
            <a:r>
              <a:rPr lang="en-US" dirty="0"/>
              <a:t>OFAC - Office of Foreign Assets Control</a:t>
            </a:r>
          </a:p>
          <a:p>
            <a:r>
              <a:rPr lang="en-US" dirty="0"/>
              <a:t>AML - Anti-Money Laundering</a:t>
            </a:r>
          </a:p>
          <a:p>
            <a:r>
              <a:rPr lang="en-US" dirty="0"/>
              <a:t>SAR - Suspicious Activity Report</a:t>
            </a:r>
          </a:p>
          <a:p>
            <a:r>
              <a:rPr lang="en-US" dirty="0"/>
              <a:t>CTR - Currency Transaction Report</a:t>
            </a:r>
          </a:p>
          <a:p>
            <a:r>
              <a:rPr lang="en-US" dirty="0"/>
              <a:t>Structuring - Act of depositing money to avoid reporting</a:t>
            </a:r>
          </a:p>
          <a:p>
            <a:pPr marL="457200" lvl="1" indent="0">
              <a:buNone/>
            </a:pPr>
            <a:r>
              <a:rPr lang="en-US" sz="1400" dirty="0">
                <a:solidFill>
                  <a:srgbClr val="FF0000"/>
                </a:solidFill>
              </a:rPr>
              <a:t>“not to mention </a:t>
            </a:r>
            <a:r>
              <a:rPr lang="en-US" sz="1400" dirty="0" err="1">
                <a:solidFill>
                  <a:srgbClr val="FF0000"/>
                </a:solidFill>
              </a:rPr>
              <a:t>FinCen</a:t>
            </a:r>
            <a:r>
              <a:rPr lang="en-US" sz="1400" dirty="0">
                <a:solidFill>
                  <a:srgbClr val="FF0000"/>
                </a:solidFill>
              </a:rPr>
              <a:t>, smurfing, </a:t>
            </a:r>
            <a:r>
              <a:rPr lang="en-US" sz="1400" dirty="0" err="1">
                <a:solidFill>
                  <a:srgbClr val="FF0000"/>
                </a:solidFill>
              </a:rPr>
              <a:t>cooko</a:t>
            </a:r>
            <a:r>
              <a:rPr lang="en-US" sz="1400" dirty="0">
                <a:solidFill>
                  <a:srgbClr val="FF0000"/>
                </a:solidFill>
              </a:rPr>
              <a:t>-smurfing, micro-structuring, layering, nesting, correspondent banking…”</a:t>
            </a:r>
          </a:p>
          <a:p>
            <a:endParaRPr lang="en-US" dirty="0"/>
          </a:p>
        </p:txBody>
      </p:sp>
    </p:spTree>
    <p:extLst>
      <p:ext uri="{BB962C8B-B14F-4D97-AF65-F5344CB8AC3E}">
        <p14:creationId xmlns:p14="http://schemas.microsoft.com/office/powerpoint/2010/main" val="1767667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68A97-1962-4954-8FC2-01D2C9DF7916}"/>
              </a:ext>
            </a:extLst>
          </p:cNvPr>
          <p:cNvSpPr>
            <a:spLocks noGrp="1"/>
          </p:cNvSpPr>
          <p:nvPr>
            <p:ph type="title"/>
          </p:nvPr>
        </p:nvSpPr>
        <p:spPr/>
        <p:txBody>
          <a:bodyPr/>
          <a:lstStyle/>
          <a:p>
            <a:r>
              <a:rPr lang="en-US" dirty="0"/>
              <a:t>Money Laundering Defined</a:t>
            </a:r>
          </a:p>
        </p:txBody>
      </p:sp>
      <p:sp>
        <p:nvSpPr>
          <p:cNvPr id="3" name="Content Placeholder 2">
            <a:extLst>
              <a:ext uri="{FF2B5EF4-FFF2-40B4-BE49-F238E27FC236}">
                <a16:creationId xmlns:a16="http://schemas.microsoft.com/office/drawing/2014/main" id="{E278E528-7697-448F-8C6B-8B4A94AD4512}"/>
              </a:ext>
            </a:extLst>
          </p:cNvPr>
          <p:cNvSpPr>
            <a:spLocks noGrp="1"/>
          </p:cNvSpPr>
          <p:nvPr>
            <p:ph idx="1"/>
          </p:nvPr>
        </p:nvSpPr>
        <p:spPr/>
        <p:txBody>
          <a:bodyPr/>
          <a:lstStyle/>
          <a:p>
            <a:r>
              <a:rPr lang="en-US" dirty="0"/>
              <a:t>Taking criminal proceeds and disguising their illegal source in anticipation of using them to perform legal and illegal activities and consist of three phases</a:t>
            </a:r>
          </a:p>
          <a:p>
            <a:pPr lvl="1"/>
            <a:r>
              <a:rPr lang="en-US" dirty="0"/>
              <a:t>Placement – physical disposal of cash</a:t>
            </a:r>
          </a:p>
          <a:p>
            <a:pPr lvl="1"/>
            <a:r>
              <a:rPr lang="en-US" dirty="0"/>
              <a:t>Layering – separating illicit proceeds from source</a:t>
            </a:r>
          </a:p>
          <a:p>
            <a:pPr lvl="1"/>
            <a:r>
              <a:rPr lang="en-US" dirty="0"/>
              <a:t>Integration – supplying apparent legitimately to illicit wealth through the re-entry of funds into the economy</a:t>
            </a:r>
          </a:p>
          <a:p>
            <a:pPr marL="457200" lvl="1" indent="0">
              <a:buNone/>
            </a:pPr>
            <a:r>
              <a:rPr lang="en-US" b="1" i="1" dirty="0"/>
              <a:t>What changed based upon COVID?</a:t>
            </a:r>
          </a:p>
        </p:txBody>
      </p:sp>
    </p:spTree>
    <p:extLst>
      <p:ext uri="{BB962C8B-B14F-4D97-AF65-F5344CB8AC3E}">
        <p14:creationId xmlns:p14="http://schemas.microsoft.com/office/powerpoint/2010/main" val="2473407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35E0C-F936-4C54-917D-83B575E9FB53}"/>
              </a:ext>
            </a:extLst>
          </p:cNvPr>
          <p:cNvSpPr>
            <a:spLocks noGrp="1"/>
          </p:cNvSpPr>
          <p:nvPr>
            <p:ph type="title"/>
          </p:nvPr>
        </p:nvSpPr>
        <p:spPr/>
        <p:txBody>
          <a:bodyPr/>
          <a:lstStyle/>
          <a:p>
            <a:r>
              <a:rPr lang="en-US" dirty="0"/>
              <a:t>Reporting Requirements</a:t>
            </a:r>
          </a:p>
        </p:txBody>
      </p:sp>
      <p:sp>
        <p:nvSpPr>
          <p:cNvPr id="3" name="Content Placeholder 2">
            <a:extLst>
              <a:ext uri="{FF2B5EF4-FFF2-40B4-BE49-F238E27FC236}">
                <a16:creationId xmlns:a16="http://schemas.microsoft.com/office/drawing/2014/main" id="{21086A44-F0FB-459E-BB5E-4FEE28F172D9}"/>
              </a:ext>
            </a:extLst>
          </p:cNvPr>
          <p:cNvSpPr>
            <a:spLocks noGrp="1"/>
          </p:cNvSpPr>
          <p:nvPr>
            <p:ph idx="1"/>
          </p:nvPr>
        </p:nvSpPr>
        <p:spPr>
          <a:xfrm>
            <a:off x="838200" y="2325511"/>
            <a:ext cx="10515600" cy="3854857"/>
          </a:xfrm>
        </p:spPr>
        <p:txBody>
          <a:bodyPr>
            <a:normAutofit fontScale="85000" lnSpcReduction="20000"/>
          </a:bodyPr>
          <a:lstStyle/>
          <a:p>
            <a:r>
              <a:rPr lang="en-US" dirty="0"/>
              <a:t>CTR </a:t>
            </a:r>
          </a:p>
          <a:p>
            <a:pPr lvl="1"/>
            <a:r>
              <a:rPr lang="en-US" dirty="0"/>
              <a:t>for transactions involving cash for greater than $10,000 which occur on the same day on the same account or associated accounts</a:t>
            </a:r>
          </a:p>
          <a:p>
            <a:r>
              <a:rPr lang="en-US" dirty="0"/>
              <a:t>SAR</a:t>
            </a:r>
          </a:p>
          <a:p>
            <a:pPr lvl="1"/>
            <a:r>
              <a:rPr lang="en-US" sz="2600" dirty="0"/>
              <a:t>Insider abuse by an employee</a:t>
            </a:r>
          </a:p>
          <a:p>
            <a:pPr lvl="1"/>
            <a:r>
              <a:rPr lang="en-US" sz="2600" dirty="0"/>
              <a:t>Violations of law aggregating over $5,000 where a subject can be identified</a:t>
            </a:r>
          </a:p>
          <a:p>
            <a:pPr lvl="1"/>
            <a:r>
              <a:rPr lang="en-US" sz="2600" dirty="0"/>
              <a:t>Violations of law aggregating over $25,000 regardless of a potential subject</a:t>
            </a:r>
          </a:p>
          <a:p>
            <a:pPr lvl="1"/>
            <a:r>
              <a:rPr lang="en-US" sz="2600" dirty="0"/>
              <a:t>Transactions aggregating $5,000 or more that involve potential </a:t>
            </a:r>
            <a:r>
              <a:rPr lang="en-US" sz="2600" dirty="0">
                <a:hlinkClick r:id="rId3" action="ppaction://hlinkfile" tooltip="Money laundering"/>
              </a:rPr>
              <a:t>money laundering</a:t>
            </a:r>
            <a:r>
              <a:rPr lang="en-US" sz="2600" dirty="0"/>
              <a:t> or violations of the Bank Secrecy Act</a:t>
            </a:r>
          </a:p>
          <a:p>
            <a:pPr lvl="1"/>
            <a:r>
              <a:rPr lang="en-US" sz="2600" dirty="0"/>
              <a:t>Computer Intrusion</a:t>
            </a:r>
          </a:p>
          <a:p>
            <a:pPr lvl="1"/>
            <a:r>
              <a:rPr lang="en-US" sz="2600" dirty="0"/>
              <a:t>When a financial institution knows that a customer is operating as an unlicensed money services business</a:t>
            </a:r>
          </a:p>
          <a:p>
            <a:pPr lvl="1"/>
            <a:r>
              <a:rPr lang="en-US" sz="2600" dirty="0"/>
              <a:t>Cyber event</a:t>
            </a:r>
          </a:p>
          <a:p>
            <a:pPr marL="457200" lvl="1" indent="0">
              <a:buNone/>
            </a:pPr>
            <a:endParaRPr lang="en-US" sz="2600" dirty="0"/>
          </a:p>
          <a:p>
            <a:pPr marL="457200" lvl="1" indent="0">
              <a:buNone/>
            </a:pPr>
            <a:endParaRPr lang="en-US" sz="2600" dirty="0"/>
          </a:p>
          <a:p>
            <a:endParaRPr lang="en-US" dirty="0"/>
          </a:p>
        </p:txBody>
      </p:sp>
    </p:spTree>
    <p:extLst>
      <p:ext uri="{BB962C8B-B14F-4D97-AF65-F5344CB8AC3E}">
        <p14:creationId xmlns:p14="http://schemas.microsoft.com/office/powerpoint/2010/main" val="220422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4C8F8-F0C1-6338-04E3-BBDD05AABF07}"/>
              </a:ext>
            </a:extLst>
          </p:cNvPr>
          <p:cNvSpPr>
            <a:spLocks noGrp="1"/>
          </p:cNvSpPr>
          <p:nvPr>
            <p:ph type="title"/>
          </p:nvPr>
        </p:nvSpPr>
        <p:spPr/>
        <p:txBody>
          <a:bodyPr/>
          <a:lstStyle/>
          <a:p>
            <a:r>
              <a:rPr lang="en-US" dirty="0"/>
              <a:t>OFAC Prohibitions</a:t>
            </a:r>
          </a:p>
        </p:txBody>
      </p:sp>
      <p:sp>
        <p:nvSpPr>
          <p:cNvPr id="3" name="Content Placeholder 2">
            <a:extLst>
              <a:ext uri="{FF2B5EF4-FFF2-40B4-BE49-F238E27FC236}">
                <a16:creationId xmlns:a16="http://schemas.microsoft.com/office/drawing/2014/main" id="{216635DE-D45E-A176-F29D-769EFA8FC4AD}"/>
              </a:ext>
            </a:extLst>
          </p:cNvPr>
          <p:cNvSpPr>
            <a:spLocks noGrp="1"/>
          </p:cNvSpPr>
          <p:nvPr>
            <p:ph idx="1"/>
          </p:nvPr>
        </p:nvSpPr>
        <p:spPr/>
        <p:txBody>
          <a:bodyPr>
            <a:normAutofit lnSpcReduction="10000"/>
          </a:bodyPr>
          <a:lstStyle/>
          <a:p>
            <a:r>
              <a:rPr lang="en-US" sz="2800" dirty="0"/>
              <a:t>Performing transactions with designated countries, individuals and businesses (not just foreigners)</a:t>
            </a:r>
          </a:p>
          <a:p>
            <a:r>
              <a:rPr lang="en-US" sz="2800" dirty="0"/>
              <a:t>All accounts identified as ‘restricted’ must be rejected or blocked by the credit union as soon as we have knowledge</a:t>
            </a:r>
          </a:p>
          <a:p>
            <a:r>
              <a:rPr lang="en-US" sz="2800" dirty="0"/>
              <a:t>Once it has been determined that funds need to be blocked, they must be placed into an interest-bearing account on your books from which only OFAC-authorized debits may be made</a:t>
            </a:r>
          </a:p>
          <a:p>
            <a:r>
              <a:rPr lang="en-US" sz="2800" dirty="0"/>
              <a:t>Rejected or blocked funds transfers must be reported to OFAC within 10 days </a:t>
            </a:r>
          </a:p>
          <a:p>
            <a:endParaRPr lang="en-US" dirty="0"/>
          </a:p>
        </p:txBody>
      </p:sp>
    </p:spTree>
    <p:extLst>
      <p:ext uri="{BB962C8B-B14F-4D97-AF65-F5344CB8AC3E}">
        <p14:creationId xmlns:p14="http://schemas.microsoft.com/office/powerpoint/2010/main" val="3077439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BCAAC-267B-B044-48A3-14E2E7F70FA7}"/>
              </a:ext>
            </a:extLst>
          </p:cNvPr>
          <p:cNvSpPr>
            <a:spLocks noGrp="1"/>
          </p:cNvSpPr>
          <p:nvPr>
            <p:ph type="title"/>
          </p:nvPr>
        </p:nvSpPr>
        <p:spPr/>
        <p:txBody>
          <a:bodyPr>
            <a:normAutofit fontScale="90000"/>
          </a:bodyPr>
          <a:lstStyle/>
          <a:p>
            <a:r>
              <a:rPr lang="en-US" dirty="0"/>
              <a:t>Office of Foreign Assets Control</a:t>
            </a:r>
            <a:br>
              <a:rPr lang="en-US" dirty="0"/>
            </a:br>
            <a:r>
              <a:rPr lang="en-US" dirty="0"/>
              <a:t>OFAC</a:t>
            </a:r>
          </a:p>
        </p:txBody>
      </p:sp>
      <p:sp>
        <p:nvSpPr>
          <p:cNvPr id="3" name="Content Placeholder 2">
            <a:extLst>
              <a:ext uri="{FF2B5EF4-FFF2-40B4-BE49-F238E27FC236}">
                <a16:creationId xmlns:a16="http://schemas.microsoft.com/office/drawing/2014/main" id="{F448FCDF-FE08-2A97-9C8F-DEC9A0AA23A5}"/>
              </a:ext>
            </a:extLst>
          </p:cNvPr>
          <p:cNvSpPr>
            <a:spLocks noGrp="1"/>
          </p:cNvSpPr>
          <p:nvPr>
            <p:ph idx="1"/>
          </p:nvPr>
        </p:nvSpPr>
        <p:spPr/>
        <p:txBody>
          <a:bodyPr/>
          <a:lstStyle/>
          <a:p>
            <a:pPr marL="0" indent="0">
              <a:buNone/>
            </a:pPr>
            <a:r>
              <a:rPr lang="en-US" i="1" dirty="0"/>
              <a:t>By definition Administers a series of laws that impose economic sanctions against hostile targets to further U.S. foreign policy and national security objectives.</a:t>
            </a:r>
          </a:p>
          <a:p>
            <a:endParaRPr lang="en-US" dirty="0"/>
          </a:p>
        </p:txBody>
      </p:sp>
    </p:spTree>
    <p:extLst>
      <p:ext uri="{BB962C8B-B14F-4D97-AF65-F5344CB8AC3E}">
        <p14:creationId xmlns:p14="http://schemas.microsoft.com/office/powerpoint/2010/main" val="23328822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TotalTime>
  <Words>1851</Words>
  <Application>Microsoft Office PowerPoint</Application>
  <PresentationFormat>Widescreen</PresentationFormat>
  <Paragraphs>192</Paragraphs>
  <Slides>26</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Moon Chapter BSA/OFAC Employee/Volunteer Training September 6th, 2023</vt:lpstr>
      <vt:lpstr>Agenda</vt:lpstr>
      <vt:lpstr>A Bit About AuditLink</vt:lpstr>
      <vt:lpstr>Regulations…..have ever ask why these exist?</vt:lpstr>
      <vt:lpstr>A Few Definitions</vt:lpstr>
      <vt:lpstr>Money Laundering Defined</vt:lpstr>
      <vt:lpstr>Reporting Requirements</vt:lpstr>
      <vt:lpstr>OFAC Prohibitions</vt:lpstr>
      <vt:lpstr>Office of Foreign Assets Control OFAC</vt:lpstr>
      <vt:lpstr>The Important of KYC Based upon Section 326 of US Patriot Act</vt:lpstr>
      <vt:lpstr>High Risk Account Types</vt:lpstr>
      <vt:lpstr>High Risk Account Types</vt:lpstr>
      <vt:lpstr>What is the Board of Directors Responsibilities?</vt:lpstr>
      <vt:lpstr>Risk Assessment</vt:lpstr>
      <vt:lpstr>On to the Practical</vt:lpstr>
      <vt:lpstr>Account Opening Red Flags</vt:lpstr>
      <vt:lpstr>Red Flags To Pay Attention Too</vt:lpstr>
      <vt:lpstr>Transactional Red Flags</vt:lpstr>
      <vt:lpstr>Transactional Red Flags</vt:lpstr>
      <vt:lpstr>Interactive Red Flags</vt:lpstr>
      <vt:lpstr>Interactive Red Flags</vt:lpstr>
      <vt:lpstr>What’s Hot</vt:lpstr>
      <vt:lpstr>Elderly Abuse</vt:lpstr>
      <vt:lpstr>Active Monitoring to Uncover High Risk Accounts</vt:lpstr>
      <vt:lpstr>Questions?</vt:lpstr>
      <vt:lpstr>Legal 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Meyers</dc:creator>
  <cp:lastModifiedBy>Jim Vilker</cp:lastModifiedBy>
  <cp:revision>27</cp:revision>
  <dcterms:created xsi:type="dcterms:W3CDTF">2018-02-19T19:34:02Z</dcterms:created>
  <dcterms:modified xsi:type="dcterms:W3CDTF">2023-09-06T13:47:30Z</dcterms:modified>
</cp:coreProperties>
</file>